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86" r:id="rId12"/>
    <p:sldId id="266" r:id="rId13"/>
    <p:sldId id="267" r:id="rId14"/>
    <p:sldId id="268" r:id="rId15"/>
    <p:sldId id="270" r:id="rId16"/>
    <p:sldId id="287" r:id="rId17"/>
    <p:sldId id="280" r:id="rId18"/>
    <p:sldId id="271" r:id="rId19"/>
    <p:sldId id="288" r:id="rId20"/>
    <p:sldId id="289" r:id="rId21"/>
    <p:sldId id="281" r:id="rId22"/>
    <p:sldId id="291" r:id="rId23"/>
    <p:sldId id="290" r:id="rId24"/>
    <p:sldId id="283" r:id="rId25"/>
    <p:sldId id="285" r:id="rId26"/>
    <p:sldId id="282" r:id="rId27"/>
    <p:sldId id="273" r:id="rId28"/>
    <p:sldId id="274" r:id="rId29"/>
    <p:sldId id="275" r:id="rId30"/>
    <p:sldId id="276" r:id="rId31"/>
    <p:sldId id="278" r:id="rId32"/>
  </p:sldIdLst>
  <p:sldSz cx="9144000" cy="5143500" type="screen16x9"/>
  <p:notesSz cx="6858000" cy="9144000"/>
  <p:embeddedFontLst>
    <p:embeddedFont>
      <p:font typeface="Playfair Display" panose="020B0604020202020204" charset="0"/>
      <p:regular r:id="rId34"/>
      <p:bold r:id="rId35"/>
      <p:italic r:id="rId36"/>
      <p:boldItalic r:id="rId37"/>
    </p:embeddedFont>
    <p:embeddedFont>
      <p:font typeface="Leelawadee UI" panose="020B0502040204020203" pitchFamily="34" charset="-34"/>
      <p:regular r:id="rId38"/>
      <p:bold r:id="rId39"/>
    </p:embeddedFont>
    <p:embeddedFont>
      <p:font typeface="SimSun" panose="02010600030101010101" pitchFamily="2" charset="-122"/>
      <p:regular r:id="rId40"/>
    </p:embeddedFont>
    <p:embeddedFont>
      <p:font typeface="Lato" panose="020B060402020202020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578" autoAdjust="0"/>
  </p:normalViewPr>
  <p:slideViewPr>
    <p:cSldViewPr snapToGrid="0">
      <p:cViewPr varScale="1">
        <p:scale>
          <a:sx n="83" d="100"/>
          <a:sy n="83" d="100"/>
        </p:scale>
        <p:origin x="102" y="4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8665eddff_0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38665eddff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8665eddff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8665eddff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endParaRPr dirty="0">
              <a:sym typeface="La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fdb7e1bf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fdb7e1bf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8665eddff_0_1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8665eddff_0_1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fdb7e1bf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fdb7e1bf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8665eddff_0_1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8665eddff_0_1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zh-CN" altLang="en-US" dirty="0"/>
          </a:p>
        </p:txBody>
      </p:sp>
    </p:spTree>
    <p:extLst>
      <p:ext uri="{BB962C8B-B14F-4D97-AF65-F5344CB8AC3E}">
        <p14:creationId xmlns:p14="http://schemas.microsoft.com/office/powerpoint/2010/main" val="4209298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zh-CN" altLang="en-US" dirty="0"/>
          </a:p>
        </p:txBody>
      </p:sp>
    </p:spTree>
    <p:extLst>
      <p:ext uri="{BB962C8B-B14F-4D97-AF65-F5344CB8AC3E}">
        <p14:creationId xmlns:p14="http://schemas.microsoft.com/office/powerpoint/2010/main" val="4238724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6e59d47c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e6e59d47c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9273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8665eddff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8665eddff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endParaRPr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38665eddff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38665eddff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8665eddff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8665eddff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8665eddff_0_1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8665eddff_0_1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0"/>
              </a:spcBef>
              <a:spcAft>
                <a:spcPts val="160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48ef24b46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448ef24b46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788a0589d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788a0589d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3c31afdac7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3c31afdac7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38665eddff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8665eddff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2bad78d17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42bad78d17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8665eddff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38665eddff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42bad78d17_2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42bad78d17_2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8665eddff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38665eddff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2bad78d17_2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42bad78d17_2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2749050" y="748800"/>
            <a:ext cx="3645900" cy="3645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2992950" y="992700"/>
            <a:ext cx="3158100" cy="3158100"/>
          </a:xfrm>
          <a:prstGeom prst="rect">
            <a:avLst/>
          </a:prstGeom>
          <a:noFill/>
          <a:ln w="28575" cap="flat" cmpd="sng">
            <a:solidFill>
              <a:schemeClr val="lt1"/>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096250" y="1627200"/>
            <a:ext cx="2951400" cy="1584300"/>
          </a:xfrm>
          <a:prstGeom prst="rect">
            <a:avLst/>
          </a:prstGeom>
        </p:spPr>
        <p:txBody>
          <a:bodyPr spcFirstLastPara="1" wrap="square" lIns="91425" tIns="91425" rIns="91425" bIns="91425" anchor="ctr" anchorCtr="0"/>
          <a:lstStyle>
            <a:lvl1pPr lvl="0" algn="ctr">
              <a:spcBef>
                <a:spcPts val="0"/>
              </a:spcBef>
              <a:spcAft>
                <a:spcPts val="0"/>
              </a:spcAft>
              <a:buClr>
                <a:schemeClr val="lt1"/>
              </a:buClr>
              <a:buSzPts val="3200"/>
              <a:buFont typeface="Lato"/>
              <a:buNone/>
              <a:defRPr>
                <a:solidFill>
                  <a:schemeClr val="lt1"/>
                </a:solidFill>
                <a:latin typeface="Lato"/>
                <a:ea typeface="Lato"/>
                <a:cs typeface="Lato"/>
                <a:sym typeface="Lato"/>
              </a:defRPr>
            </a:lvl1pPr>
            <a:lvl2pPr lvl="1" algn="ctr">
              <a:spcBef>
                <a:spcPts val="0"/>
              </a:spcBef>
              <a:spcAft>
                <a:spcPts val="0"/>
              </a:spcAft>
              <a:buClr>
                <a:schemeClr val="lt1"/>
              </a:buClr>
              <a:buSzPts val="3200"/>
              <a:buFont typeface="Lato"/>
              <a:buNone/>
              <a:defRPr>
                <a:solidFill>
                  <a:schemeClr val="lt1"/>
                </a:solidFill>
                <a:latin typeface="Lato"/>
                <a:ea typeface="Lato"/>
                <a:cs typeface="Lato"/>
                <a:sym typeface="Lato"/>
              </a:defRPr>
            </a:lvl2pPr>
            <a:lvl3pPr lvl="2" algn="ctr">
              <a:spcBef>
                <a:spcPts val="0"/>
              </a:spcBef>
              <a:spcAft>
                <a:spcPts val="0"/>
              </a:spcAft>
              <a:buClr>
                <a:schemeClr val="lt1"/>
              </a:buClr>
              <a:buSzPts val="3200"/>
              <a:buFont typeface="Lato"/>
              <a:buNone/>
              <a:defRPr>
                <a:solidFill>
                  <a:schemeClr val="lt1"/>
                </a:solidFill>
                <a:latin typeface="Lato"/>
                <a:ea typeface="Lato"/>
                <a:cs typeface="Lato"/>
                <a:sym typeface="Lato"/>
              </a:defRPr>
            </a:lvl3pPr>
            <a:lvl4pPr lvl="3" algn="ctr">
              <a:spcBef>
                <a:spcPts val="0"/>
              </a:spcBef>
              <a:spcAft>
                <a:spcPts val="0"/>
              </a:spcAft>
              <a:buClr>
                <a:schemeClr val="lt1"/>
              </a:buClr>
              <a:buSzPts val="3200"/>
              <a:buFont typeface="Lato"/>
              <a:buNone/>
              <a:defRPr>
                <a:solidFill>
                  <a:schemeClr val="lt1"/>
                </a:solidFill>
                <a:latin typeface="Lato"/>
                <a:ea typeface="Lato"/>
                <a:cs typeface="Lato"/>
                <a:sym typeface="Lato"/>
              </a:defRPr>
            </a:lvl4pPr>
            <a:lvl5pPr lvl="4" algn="ctr">
              <a:spcBef>
                <a:spcPts val="0"/>
              </a:spcBef>
              <a:spcAft>
                <a:spcPts val="0"/>
              </a:spcAft>
              <a:buClr>
                <a:schemeClr val="lt1"/>
              </a:buClr>
              <a:buSzPts val="3200"/>
              <a:buFont typeface="Lato"/>
              <a:buNone/>
              <a:defRPr>
                <a:solidFill>
                  <a:schemeClr val="lt1"/>
                </a:solidFill>
                <a:latin typeface="Lato"/>
                <a:ea typeface="Lato"/>
                <a:cs typeface="Lato"/>
                <a:sym typeface="Lato"/>
              </a:defRPr>
            </a:lvl5pPr>
            <a:lvl6pPr lvl="5" algn="ctr">
              <a:spcBef>
                <a:spcPts val="0"/>
              </a:spcBef>
              <a:spcAft>
                <a:spcPts val="0"/>
              </a:spcAft>
              <a:buClr>
                <a:schemeClr val="lt1"/>
              </a:buClr>
              <a:buSzPts val="3200"/>
              <a:buFont typeface="Lato"/>
              <a:buNone/>
              <a:defRPr>
                <a:solidFill>
                  <a:schemeClr val="lt1"/>
                </a:solidFill>
                <a:latin typeface="Lato"/>
                <a:ea typeface="Lato"/>
                <a:cs typeface="Lato"/>
                <a:sym typeface="Lato"/>
              </a:defRPr>
            </a:lvl6pPr>
            <a:lvl7pPr lvl="6" algn="ctr">
              <a:spcBef>
                <a:spcPts val="0"/>
              </a:spcBef>
              <a:spcAft>
                <a:spcPts val="0"/>
              </a:spcAft>
              <a:buClr>
                <a:schemeClr val="lt1"/>
              </a:buClr>
              <a:buSzPts val="3200"/>
              <a:buFont typeface="Lato"/>
              <a:buNone/>
              <a:defRPr>
                <a:solidFill>
                  <a:schemeClr val="lt1"/>
                </a:solidFill>
                <a:latin typeface="Lato"/>
                <a:ea typeface="Lato"/>
                <a:cs typeface="Lato"/>
                <a:sym typeface="Lato"/>
              </a:defRPr>
            </a:lvl7pPr>
            <a:lvl8pPr lvl="7" algn="ctr">
              <a:spcBef>
                <a:spcPts val="0"/>
              </a:spcBef>
              <a:spcAft>
                <a:spcPts val="0"/>
              </a:spcAft>
              <a:buClr>
                <a:schemeClr val="lt1"/>
              </a:buClr>
              <a:buSzPts val="3200"/>
              <a:buFont typeface="Lato"/>
              <a:buNone/>
              <a:defRPr>
                <a:solidFill>
                  <a:schemeClr val="lt1"/>
                </a:solidFill>
                <a:latin typeface="Lato"/>
                <a:ea typeface="Lato"/>
                <a:cs typeface="Lato"/>
                <a:sym typeface="Lato"/>
              </a:defRPr>
            </a:lvl8pPr>
            <a:lvl9pPr lvl="8" algn="ctr">
              <a:spcBef>
                <a:spcPts val="0"/>
              </a:spcBef>
              <a:spcAft>
                <a:spcPts val="0"/>
              </a:spcAft>
              <a:buClr>
                <a:schemeClr val="lt1"/>
              </a:buClr>
              <a:buSzPts val="3200"/>
              <a:buFont typeface="Lato"/>
              <a:buNone/>
              <a:defRPr>
                <a:solidFill>
                  <a:schemeClr val="lt1"/>
                </a:solidFill>
                <a:latin typeface="Lato"/>
                <a:ea typeface="Lato"/>
                <a:cs typeface="Lato"/>
                <a:sym typeface="Lato"/>
              </a:defRPr>
            </a:lvl9pPr>
          </a:lstStyle>
          <a:p>
            <a:endParaRPr/>
          </a:p>
        </p:txBody>
      </p:sp>
      <p:sp>
        <p:nvSpPr>
          <p:cNvPr id="13" name="Google Shape;13;p2"/>
          <p:cNvSpPr txBox="1">
            <a:spLocks noGrp="1"/>
          </p:cNvSpPr>
          <p:nvPr>
            <p:ph type="subTitle" idx="1"/>
          </p:nvPr>
        </p:nvSpPr>
        <p:spPr>
          <a:xfrm>
            <a:off x="3096363" y="3266930"/>
            <a:ext cx="2951400" cy="701400"/>
          </a:xfrm>
          <a:prstGeom prst="rect">
            <a:avLst/>
          </a:prstGeom>
        </p:spPr>
        <p:txBody>
          <a:bodyPr spcFirstLastPara="1" wrap="square" lIns="91425" tIns="91425" rIns="91425" bIns="91425" anchor="b" anchorCtr="0"/>
          <a:lstStyle>
            <a:lvl1pPr lvl="0" algn="ctr">
              <a:lnSpc>
                <a:spcPct val="100000"/>
              </a:lnSpc>
              <a:spcBef>
                <a:spcPts val="0"/>
              </a:spcBef>
              <a:spcAft>
                <a:spcPts val="0"/>
              </a:spcAft>
              <a:buClr>
                <a:schemeClr val="lt1"/>
              </a:buClr>
              <a:buSzPts val="1800"/>
              <a:buFont typeface="Playfair Display"/>
              <a:buNone/>
              <a:defRPr b="1">
                <a:solidFill>
                  <a:schemeClr val="lt1"/>
                </a:solidFill>
                <a:latin typeface="Playfair Display"/>
                <a:ea typeface="Playfair Display"/>
                <a:cs typeface="Playfair Display"/>
                <a:sym typeface="Playfair Display"/>
              </a:defRPr>
            </a:lvl1pPr>
            <a:lvl2pPr lvl="1"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1800"/>
              <a:buFont typeface="Playfair Display"/>
              <a:buNone/>
              <a:defRPr sz="1800" b="1">
                <a:solidFill>
                  <a:schemeClr val="lt1"/>
                </a:solidFill>
                <a:latin typeface="Playfair Display"/>
                <a:ea typeface="Playfair Display"/>
                <a:cs typeface="Playfair Display"/>
                <a:sym typeface="Playfair Display"/>
              </a:defRPr>
            </a:lvl9pPr>
          </a:lstStyle>
          <a:p>
            <a:endParaRPr/>
          </a:p>
        </p:txBody>
      </p:sp>
      <p:sp>
        <p:nvSpPr>
          <p:cNvPr id="14" name="Google Shape;14;p2"/>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8"/>
        <p:cNvGrpSpPr/>
        <p:nvPr/>
      </p:nvGrpSpPr>
      <p:grpSpPr>
        <a:xfrm>
          <a:off x="0" y="0"/>
          <a:ext cx="0" cy="0"/>
          <a:chOff x="0" y="0"/>
          <a:chExt cx="0" cy="0"/>
        </a:xfrm>
      </p:grpSpPr>
      <p:sp>
        <p:nvSpPr>
          <p:cNvPr id="49" name="Google Shape;49;p11"/>
          <p:cNvSpPr/>
          <p:nvPr/>
        </p:nvSpPr>
        <p:spPr>
          <a:xfrm>
            <a:off x="0" y="5045700"/>
            <a:ext cx="9144000" cy="978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11"/>
          <p:cNvSpPr txBox="1">
            <a:spLocks noGrp="1"/>
          </p:cNvSpPr>
          <p:nvPr>
            <p:ph type="title" hasCustomPrompt="1"/>
          </p:nvPr>
        </p:nvSpPr>
        <p:spPr>
          <a:xfrm>
            <a:off x="311700" y="1233100"/>
            <a:ext cx="8520600" cy="1610100"/>
          </a:xfrm>
          <a:prstGeom prst="rect">
            <a:avLst/>
          </a:prstGeom>
        </p:spPr>
        <p:txBody>
          <a:bodyPr spcFirstLastPara="1" wrap="square" lIns="91425" tIns="91425" rIns="91425" bIns="91425" anchor="b" anchorCtr="0"/>
          <a:lstStyle>
            <a:lvl1pPr lvl="0" algn="ctr">
              <a:spcBef>
                <a:spcPts val="0"/>
              </a:spcBef>
              <a:spcAft>
                <a:spcPts val="0"/>
              </a:spcAft>
              <a:buSzPts val="10000"/>
              <a:buFont typeface="Lato"/>
              <a:buNone/>
              <a:defRPr sz="10000">
                <a:latin typeface="Lato"/>
                <a:ea typeface="Lato"/>
                <a:cs typeface="Lato"/>
                <a:sym typeface="Lato"/>
              </a:defRPr>
            </a:lvl1pPr>
            <a:lvl2pPr lvl="1" algn="ctr">
              <a:spcBef>
                <a:spcPts val="0"/>
              </a:spcBef>
              <a:spcAft>
                <a:spcPts val="0"/>
              </a:spcAft>
              <a:buSzPts val="10000"/>
              <a:buFont typeface="Lato"/>
              <a:buNone/>
              <a:defRPr sz="10000">
                <a:latin typeface="Lato"/>
                <a:ea typeface="Lato"/>
                <a:cs typeface="Lato"/>
                <a:sym typeface="Lato"/>
              </a:defRPr>
            </a:lvl2pPr>
            <a:lvl3pPr lvl="2" algn="ctr">
              <a:spcBef>
                <a:spcPts val="0"/>
              </a:spcBef>
              <a:spcAft>
                <a:spcPts val="0"/>
              </a:spcAft>
              <a:buSzPts val="10000"/>
              <a:buFont typeface="Lato"/>
              <a:buNone/>
              <a:defRPr sz="10000">
                <a:latin typeface="Lato"/>
                <a:ea typeface="Lato"/>
                <a:cs typeface="Lato"/>
                <a:sym typeface="Lato"/>
              </a:defRPr>
            </a:lvl3pPr>
            <a:lvl4pPr lvl="3" algn="ctr">
              <a:spcBef>
                <a:spcPts val="0"/>
              </a:spcBef>
              <a:spcAft>
                <a:spcPts val="0"/>
              </a:spcAft>
              <a:buSzPts val="10000"/>
              <a:buFont typeface="Lato"/>
              <a:buNone/>
              <a:defRPr sz="10000">
                <a:latin typeface="Lato"/>
                <a:ea typeface="Lato"/>
                <a:cs typeface="Lato"/>
                <a:sym typeface="Lato"/>
              </a:defRPr>
            </a:lvl4pPr>
            <a:lvl5pPr lvl="4" algn="ctr">
              <a:spcBef>
                <a:spcPts val="0"/>
              </a:spcBef>
              <a:spcAft>
                <a:spcPts val="0"/>
              </a:spcAft>
              <a:buSzPts val="10000"/>
              <a:buFont typeface="Lato"/>
              <a:buNone/>
              <a:defRPr sz="10000">
                <a:latin typeface="Lato"/>
                <a:ea typeface="Lato"/>
                <a:cs typeface="Lato"/>
                <a:sym typeface="Lato"/>
              </a:defRPr>
            </a:lvl5pPr>
            <a:lvl6pPr lvl="5" algn="ctr">
              <a:spcBef>
                <a:spcPts val="0"/>
              </a:spcBef>
              <a:spcAft>
                <a:spcPts val="0"/>
              </a:spcAft>
              <a:buSzPts val="10000"/>
              <a:buFont typeface="Lato"/>
              <a:buNone/>
              <a:defRPr sz="10000">
                <a:latin typeface="Lato"/>
                <a:ea typeface="Lato"/>
                <a:cs typeface="Lato"/>
                <a:sym typeface="Lato"/>
              </a:defRPr>
            </a:lvl6pPr>
            <a:lvl7pPr lvl="6" algn="ctr">
              <a:spcBef>
                <a:spcPts val="0"/>
              </a:spcBef>
              <a:spcAft>
                <a:spcPts val="0"/>
              </a:spcAft>
              <a:buSzPts val="10000"/>
              <a:buFont typeface="Lato"/>
              <a:buNone/>
              <a:defRPr sz="10000">
                <a:latin typeface="Lato"/>
                <a:ea typeface="Lato"/>
                <a:cs typeface="Lato"/>
                <a:sym typeface="Lato"/>
              </a:defRPr>
            </a:lvl7pPr>
            <a:lvl8pPr lvl="7" algn="ctr">
              <a:spcBef>
                <a:spcPts val="0"/>
              </a:spcBef>
              <a:spcAft>
                <a:spcPts val="0"/>
              </a:spcAft>
              <a:buSzPts val="10000"/>
              <a:buFont typeface="Lato"/>
              <a:buNone/>
              <a:defRPr sz="10000">
                <a:latin typeface="Lato"/>
                <a:ea typeface="Lato"/>
                <a:cs typeface="Lato"/>
                <a:sym typeface="Lato"/>
              </a:defRPr>
            </a:lvl8pPr>
            <a:lvl9pPr lvl="8" algn="ctr">
              <a:spcBef>
                <a:spcPts val="0"/>
              </a:spcBef>
              <a:spcAft>
                <a:spcPts val="0"/>
              </a:spcAft>
              <a:buSzPts val="10000"/>
              <a:buFont typeface="Lato"/>
              <a:buNone/>
              <a:defRPr sz="10000">
                <a:latin typeface="Lato"/>
                <a:ea typeface="Lato"/>
                <a:cs typeface="Lato"/>
                <a:sym typeface="Lato"/>
              </a:defRPr>
            </a:lvl9pPr>
          </a:lstStyle>
          <a:p>
            <a:r>
              <a:t>xx%</a:t>
            </a:r>
          </a:p>
        </p:txBody>
      </p:sp>
      <p:sp>
        <p:nvSpPr>
          <p:cNvPr id="51" name="Google Shape;51;p11"/>
          <p:cNvSpPr txBox="1">
            <a:spLocks noGrp="1"/>
          </p:cNvSpPr>
          <p:nvPr>
            <p:ph type="body" idx="1"/>
          </p:nvPr>
        </p:nvSpPr>
        <p:spPr>
          <a:xfrm>
            <a:off x="311700" y="2919450"/>
            <a:ext cx="8520600" cy="10716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52" name="Google Shape;52;p11"/>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3"/>
        <p:cNvGrpSpPr/>
        <p:nvPr/>
      </p:nvGrpSpPr>
      <p:grpSpPr>
        <a:xfrm>
          <a:off x="0" y="0"/>
          <a:ext cx="0" cy="0"/>
          <a:chOff x="0" y="0"/>
          <a:chExt cx="0" cy="0"/>
        </a:xfrm>
      </p:grpSpPr>
      <p:sp>
        <p:nvSpPr>
          <p:cNvPr id="54" name="Google Shape;54;p12"/>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509550" y="1423875"/>
            <a:ext cx="8124900" cy="1798200"/>
          </a:xfrm>
          <a:prstGeom prst="rect">
            <a:avLst/>
          </a:prstGeom>
        </p:spPr>
        <p:txBody>
          <a:bodyPr spcFirstLastPara="1" wrap="square" lIns="91425" tIns="91425" rIns="91425" bIns="91425" anchor="ctr" anchorCtr="0"/>
          <a:lstStyle>
            <a:lvl1pPr lvl="0"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1pPr>
            <a:lvl2pPr lvl="1"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2pPr>
            <a:lvl3pPr lvl="2"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3pPr>
            <a:lvl4pPr lvl="3"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4pPr>
            <a:lvl5pPr lvl="4"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5pPr>
            <a:lvl6pPr lvl="5"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6pPr>
            <a:lvl7pPr lvl="6"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7pPr>
            <a:lvl8pPr lvl="7"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8pPr>
            <a:lvl9pPr lvl="8" algn="ctr">
              <a:spcBef>
                <a:spcPts val="0"/>
              </a:spcBef>
              <a:spcAft>
                <a:spcPts val="0"/>
              </a:spcAft>
              <a:buClr>
                <a:schemeClr val="lt1"/>
              </a:buClr>
              <a:buSzPts val="4800"/>
              <a:buFont typeface="Lato"/>
              <a:buNone/>
              <a:defRPr sz="4800" b="0">
                <a:solidFill>
                  <a:schemeClr val="lt1"/>
                </a:solidFill>
                <a:latin typeface="Lato"/>
                <a:ea typeface="Lato"/>
                <a:cs typeface="Lato"/>
                <a:sym typeface="Lato"/>
              </a:defRPr>
            </a:lvl9pPr>
          </a:lstStyle>
          <a:p>
            <a:endParaRPr/>
          </a:p>
        </p:txBody>
      </p:sp>
      <p:sp>
        <p:nvSpPr>
          <p:cNvPr id="17" name="Google Shape;17;p3"/>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p:nvPr/>
        </p:nvSpPr>
        <p:spPr>
          <a:xfrm>
            <a:off x="0" y="5045700"/>
            <a:ext cx="9144000" cy="978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4"/>
          <p:cNvSpPr txBox="1">
            <a:spLocks noGrp="1"/>
          </p:cNvSpPr>
          <p:nvPr>
            <p:ph type="title"/>
          </p:nvPr>
        </p:nvSpPr>
        <p:spPr>
          <a:xfrm>
            <a:off x="311700" y="391350"/>
            <a:ext cx="8520600" cy="626100"/>
          </a:xfrm>
          <a:prstGeom prst="rect">
            <a:avLst/>
          </a:prstGeom>
        </p:spPr>
        <p:txBody>
          <a:bodyPr spcFirstLastPara="1" wrap="square" lIns="91425" tIns="91425" rIns="91425" bIns="91425" anchor="t" anchorCtr="0"/>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1" name="Google Shape;21;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2" name="Google Shape;22;p4"/>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311700" y="391350"/>
            <a:ext cx="8520600" cy="626100"/>
          </a:xfrm>
          <a:prstGeom prst="rect">
            <a:avLst/>
          </a:prstGeom>
        </p:spPr>
        <p:txBody>
          <a:bodyPr spcFirstLastPara="1" wrap="square" lIns="91425" tIns="91425" rIns="91425" bIns="91425" anchor="t" anchorCtr="0"/>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5" name="Google Shape;25;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6" name="Google Shape;26;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7" name="Google Shape;27;p5"/>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311700" y="391350"/>
            <a:ext cx="8520600" cy="626100"/>
          </a:xfrm>
          <a:prstGeom prst="rect">
            <a:avLst/>
          </a:prstGeom>
        </p:spPr>
        <p:txBody>
          <a:bodyPr spcFirstLastPara="1" wrap="square" lIns="91425" tIns="91425" rIns="91425" bIns="91425" anchor="t" anchorCtr="0"/>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30" name="Google Shape;30;p6"/>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3" name="Google Shape;33;p7"/>
          <p:cNvSpPr txBox="1">
            <a:spLocks noGrp="1"/>
          </p:cNvSpPr>
          <p:nvPr>
            <p:ph type="body" idx="1"/>
          </p:nvPr>
        </p:nvSpPr>
        <p:spPr>
          <a:xfrm>
            <a:off x="311700" y="1391378"/>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4" name="Google Shape;34;p7"/>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dk2"/>
        </a:solidFill>
        <a:effectLst/>
      </p:bgPr>
    </p:bg>
    <p:spTree>
      <p:nvGrpSpPr>
        <p:cNvPr id="1" name="Shape 35"/>
        <p:cNvGrpSpPr/>
        <p:nvPr/>
      </p:nvGrpSpPr>
      <p:grpSpPr>
        <a:xfrm>
          <a:off x="0" y="0"/>
          <a:ext cx="0" cy="0"/>
          <a:chOff x="0" y="0"/>
          <a:chExt cx="0" cy="0"/>
        </a:xfrm>
      </p:grpSpPr>
      <p:sp>
        <p:nvSpPr>
          <p:cNvPr id="36" name="Google Shape;36;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800"/>
              <a:buFont typeface="Lato"/>
              <a:buNone/>
              <a:defRPr sz="4800" b="0">
                <a:solidFill>
                  <a:schemeClr val="lt1"/>
                </a:solidFill>
                <a:latin typeface="Lato"/>
                <a:ea typeface="Lato"/>
                <a:cs typeface="Lato"/>
                <a:sym typeface="Lato"/>
              </a:defRPr>
            </a:lvl1pPr>
            <a:lvl2pPr lvl="1">
              <a:spcBef>
                <a:spcPts val="0"/>
              </a:spcBef>
              <a:spcAft>
                <a:spcPts val="0"/>
              </a:spcAft>
              <a:buClr>
                <a:schemeClr val="lt1"/>
              </a:buClr>
              <a:buSzPts val="4800"/>
              <a:buFont typeface="Lato"/>
              <a:buNone/>
              <a:defRPr sz="4800" b="0">
                <a:solidFill>
                  <a:schemeClr val="lt1"/>
                </a:solidFill>
                <a:latin typeface="Lato"/>
                <a:ea typeface="Lato"/>
                <a:cs typeface="Lato"/>
                <a:sym typeface="Lato"/>
              </a:defRPr>
            </a:lvl2pPr>
            <a:lvl3pPr lvl="2">
              <a:spcBef>
                <a:spcPts val="0"/>
              </a:spcBef>
              <a:spcAft>
                <a:spcPts val="0"/>
              </a:spcAft>
              <a:buClr>
                <a:schemeClr val="lt1"/>
              </a:buClr>
              <a:buSzPts val="4800"/>
              <a:buFont typeface="Lato"/>
              <a:buNone/>
              <a:defRPr sz="4800" b="0">
                <a:solidFill>
                  <a:schemeClr val="lt1"/>
                </a:solidFill>
                <a:latin typeface="Lato"/>
                <a:ea typeface="Lato"/>
                <a:cs typeface="Lato"/>
                <a:sym typeface="Lato"/>
              </a:defRPr>
            </a:lvl3pPr>
            <a:lvl4pPr lvl="3">
              <a:spcBef>
                <a:spcPts val="0"/>
              </a:spcBef>
              <a:spcAft>
                <a:spcPts val="0"/>
              </a:spcAft>
              <a:buClr>
                <a:schemeClr val="lt1"/>
              </a:buClr>
              <a:buSzPts val="4800"/>
              <a:buFont typeface="Lato"/>
              <a:buNone/>
              <a:defRPr sz="4800" b="0">
                <a:solidFill>
                  <a:schemeClr val="lt1"/>
                </a:solidFill>
                <a:latin typeface="Lato"/>
                <a:ea typeface="Lato"/>
                <a:cs typeface="Lato"/>
                <a:sym typeface="Lato"/>
              </a:defRPr>
            </a:lvl4pPr>
            <a:lvl5pPr lvl="4">
              <a:spcBef>
                <a:spcPts val="0"/>
              </a:spcBef>
              <a:spcAft>
                <a:spcPts val="0"/>
              </a:spcAft>
              <a:buClr>
                <a:schemeClr val="lt1"/>
              </a:buClr>
              <a:buSzPts val="4800"/>
              <a:buFont typeface="Lato"/>
              <a:buNone/>
              <a:defRPr sz="4800" b="0">
                <a:solidFill>
                  <a:schemeClr val="lt1"/>
                </a:solidFill>
                <a:latin typeface="Lato"/>
                <a:ea typeface="Lato"/>
                <a:cs typeface="Lato"/>
                <a:sym typeface="Lato"/>
              </a:defRPr>
            </a:lvl5pPr>
            <a:lvl6pPr lvl="5">
              <a:spcBef>
                <a:spcPts val="0"/>
              </a:spcBef>
              <a:spcAft>
                <a:spcPts val="0"/>
              </a:spcAft>
              <a:buClr>
                <a:schemeClr val="lt1"/>
              </a:buClr>
              <a:buSzPts val="4800"/>
              <a:buFont typeface="Lato"/>
              <a:buNone/>
              <a:defRPr sz="4800" b="0">
                <a:solidFill>
                  <a:schemeClr val="lt1"/>
                </a:solidFill>
                <a:latin typeface="Lato"/>
                <a:ea typeface="Lato"/>
                <a:cs typeface="Lato"/>
                <a:sym typeface="Lato"/>
              </a:defRPr>
            </a:lvl6pPr>
            <a:lvl7pPr lvl="6">
              <a:spcBef>
                <a:spcPts val="0"/>
              </a:spcBef>
              <a:spcAft>
                <a:spcPts val="0"/>
              </a:spcAft>
              <a:buClr>
                <a:schemeClr val="lt1"/>
              </a:buClr>
              <a:buSzPts val="4800"/>
              <a:buFont typeface="Lato"/>
              <a:buNone/>
              <a:defRPr sz="4800" b="0">
                <a:solidFill>
                  <a:schemeClr val="lt1"/>
                </a:solidFill>
                <a:latin typeface="Lato"/>
                <a:ea typeface="Lato"/>
                <a:cs typeface="Lato"/>
                <a:sym typeface="Lato"/>
              </a:defRPr>
            </a:lvl7pPr>
            <a:lvl8pPr lvl="7">
              <a:spcBef>
                <a:spcPts val="0"/>
              </a:spcBef>
              <a:spcAft>
                <a:spcPts val="0"/>
              </a:spcAft>
              <a:buClr>
                <a:schemeClr val="lt1"/>
              </a:buClr>
              <a:buSzPts val="4800"/>
              <a:buFont typeface="Lato"/>
              <a:buNone/>
              <a:defRPr sz="4800" b="0">
                <a:solidFill>
                  <a:schemeClr val="lt1"/>
                </a:solidFill>
                <a:latin typeface="Lato"/>
                <a:ea typeface="Lato"/>
                <a:cs typeface="Lato"/>
                <a:sym typeface="Lato"/>
              </a:defRPr>
            </a:lvl8pPr>
            <a:lvl9pPr lvl="8">
              <a:spcBef>
                <a:spcPts val="0"/>
              </a:spcBef>
              <a:spcAft>
                <a:spcPts val="0"/>
              </a:spcAft>
              <a:buClr>
                <a:schemeClr val="lt1"/>
              </a:buClr>
              <a:buSzPts val="4800"/>
              <a:buFont typeface="Lato"/>
              <a:buNone/>
              <a:defRPr sz="4800" b="0">
                <a:solidFill>
                  <a:schemeClr val="lt1"/>
                </a:solidFill>
                <a:latin typeface="Lato"/>
                <a:ea typeface="Lato"/>
                <a:cs typeface="Lato"/>
                <a:sym typeface="Lato"/>
              </a:defRPr>
            </a:lvl9pPr>
          </a:lstStyle>
          <a:p>
            <a:endParaRPr/>
          </a:p>
        </p:txBody>
      </p:sp>
      <p:sp>
        <p:nvSpPr>
          <p:cNvPr id="37" name="Google Shape;37;p8"/>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8"/>
        <p:cNvGrpSpPr/>
        <p:nvPr/>
      </p:nvGrpSpPr>
      <p:grpSpPr>
        <a:xfrm>
          <a:off x="0" y="0"/>
          <a:ext cx="0" cy="0"/>
          <a:chOff x="0" y="0"/>
          <a:chExt cx="0" cy="0"/>
        </a:xfrm>
      </p:grpSpPr>
      <p:sp>
        <p:nvSpPr>
          <p:cNvPr id="39" name="Google Shape;39;p9"/>
          <p:cNvSpPr/>
          <p:nvPr/>
        </p:nvSpPr>
        <p:spPr>
          <a:xfrm>
            <a:off x="4572000" y="-2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0" name="Google Shape;40;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1" name="Google Shape;41;p9"/>
          <p:cNvSpPr txBox="1">
            <a:spLocks noGrp="1"/>
          </p:cNvSpPr>
          <p:nvPr>
            <p:ph type="title"/>
          </p:nvPr>
        </p:nvSpPr>
        <p:spPr>
          <a:xfrm>
            <a:off x="265500" y="1107950"/>
            <a:ext cx="4045200" cy="16836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2" name="Google Shape;42;p9"/>
          <p:cNvSpPr txBox="1">
            <a:spLocks noGrp="1"/>
          </p:cNvSpPr>
          <p:nvPr>
            <p:ph type="subTitle" idx="1"/>
          </p:nvPr>
        </p:nvSpPr>
        <p:spPr>
          <a:xfrm>
            <a:off x="265500" y="2845201"/>
            <a:ext cx="4045200" cy="13455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3" name="Google Shape;43;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44" name="Google Shape;44;p9"/>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5"/>
        <p:cNvGrpSpPr/>
        <p:nvPr/>
      </p:nvGrpSpPr>
      <p:grpSpPr>
        <a:xfrm>
          <a:off x="0" y="0"/>
          <a:ext cx="0" cy="0"/>
          <a:chOff x="0" y="0"/>
          <a:chExt cx="0" cy="0"/>
        </a:xfrm>
      </p:grpSpPr>
      <p:sp>
        <p:nvSpPr>
          <p:cNvPr id="46" name="Google Shape;46;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7" name="Google Shape;47;p10"/>
          <p:cNvSpPr txBox="1">
            <a:spLocks noGrp="1"/>
          </p:cNvSpPr>
          <p:nvPr>
            <p:ph type="sldNum" idx="12"/>
          </p:nvPr>
        </p:nvSpPr>
        <p:spPr>
          <a:xfrm>
            <a:off x="8490250" y="468100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coral">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91350"/>
            <a:ext cx="8520600" cy="6261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sz="3200" b="1">
                <a:solidFill>
                  <a:schemeClr val="dk1"/>
                </a:solidFill>
                <a:latin typeface="Playfair Display"/>
                <a:ea typeface="Playfair Display"/>
                <a:cs typeface="Playfair Display"/>
                <a:sym typeface="Playfair Displ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marL="914400" lvl="1"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marL="1371600" lvl="2"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marL="1828800" lvl="3"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marL="2286000" lvl="4"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marL="2743200" lvl="5"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marL="3200400" lvl="6"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marL="3657600" lvl="7" indent="-3175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marL="4114800" lvl="8" indent="-3175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490250" y="4681009"/>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8.JP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8.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8.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8.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87321" y="1556761"/>
            <a:ext cx="4417800" cy="166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600" dirty="0">
                <a:latin typeface="Arial"/>
                <a:ea typeface="Arial"/>
                <a:cs typeface="Arial"/>
                <a:sym typeface="Arial"/>
              </a:rPr>
              <a:t>單元一：刻板印象</a:t>
            </a:r>
            <a:endParaRPr sz="3600" dirty="0">
              <a:latin typeface="Arial"/>
              <a:ea typeface="Arial"/>
              <a:cs typeface="Arial"/>
              <a:sym typeface="Arial"/>
            </a:endParaRPr>
          </a:p>
          <a:p>
            <a:pPr marL="0" lvl="0" indent="0" algn="ctr" rtl="0">
              <a:spcBef>
                <a:spcPts val="0"/>
              </a:spcBef>
              <a:spcAft>
                <a:spcPts val="0"/>
              </a:spcAft>
              <a:buNone/>
            </a:pPr>
            <a:endParaRPr sz="1500" dirty="0">
              <a:latin typeface="Arial"/>
              <a:ea typeface="Arial"/>
              <a:cs typeface="Arial"/>
              <a:sym typeface="Arial"/>
            </a:endParaRPr>
          </a:p>
          <a:p>
            <a:pPr marL="0" lvl="0" indent="0" algn="ctr" rtl="0">
              <a:spcBef>
                <a:spcPts val="0"/>
              </a:spcBef>
              <a:spcAft>
                <a:spcPts val="0"/>
              </a:spcAft>
              <a:buNone/>
            </a:pPr>
            <a:r>
              <a:rPr lang="en" sz="3000" dirty="0">
                <a:latin typeface="Arial"/>
                <a:ea typeface="Arial"/>
                <a:cs typeface="Arial"/>
                <a:sym typeface="Arial"/>
              </a:rPr>
              <a:t>Lesson 1: Stereotypes</a:t>
            </a:r>
            <a:endParaRPr sz="3000" dirty="0">
              <a:latin typeface="Arial"/>
              <a:ea typeface="Arial"/>
              <a:cs typeface="Arial"/>
              <a:sym typeface="Arial"/>
            </a:endParaRPr>
          </a:p>
        </p:txBody>
      </p:sp>
      <p:pic>
        <p:nvPicPr>
          <p:cNvPr id="60" name="Google Shape;60;p13"/>
          <p:cNvPicPr preferRelativeResize="0"/>
          <p:nvPr/>
        </p:nvPicPr>
        <p:blipFill>
          <a:blip r:embed="rId3">
            <a:alphaModFix/>
          </a:blip>
          <a:stretch>
            <a:fillRect/>
          </a:stretch>
        </p:blipFill>
        <p:spPr>
          <a:xfrm>
            <a:off x="1837950" y="147700"/>
            <a:ext cx="1321999" cy="497451"/>
          </a:xfrm>
          <a:prstGeom prst="rect">
            <a:avLst/>
          </a:prstGeom>
          <a:noFill/>
          <a:ln>
            <a:noFill/>
          </a:ln>
        </p:spPr>
      </p:pic>
      <p:pic>
        <p:nvPicPr>
          <p:cNvPr id="61" name="Google Shape;61;p13"/>
          <p:cNvPicPr preferRelativeResize="0"/>
          <p:nvPr/>
        </p:nvPicPr>
        <p:blipFill>
          <a:blip r:embed="rId4">
            <a:alphaModFix/>
          </a:blip>
          <a:stretch>
            <a:fillRect/>
          </a:stretch>
        </p:blipFill>
        <p:spPr>
          <a:xfrm>
            <a:off x="197800" y="205875"/>
            <a:ext cx="1504849" cy="381100"/>
          </a:xfrm>
          <a:prstGeom prst="rect">
            <a:avLst/>
          </a:prstGeom>
          <a:noFill/>
          <a:ln>
            <a:noFill/>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1700" y="891192"/>
            <a:ext cx="4343400" cy="317961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391" y="337278"/>
            <a:ext cx="6596874" cy="439058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155" y="151037"/>
            <a:ext cx="8520600" cy="626100"/>
          </a:xfrm>
        </p:spPr>
        <p:txBody>
          <a:bodyPr/>
          <a:lstStyle/>
          <a:p>
            <a:r>
              <a:rPr lang="en-US" altLang="zh-CN" dirty="0"/>
              <a:t>First </a:t>
            </a:r>
            <a:r>
              <a:rPr lang="en-US" altLang="zh-CN" dirty="0" smtClean="0"/>
              <a:t>Impressions </a:t>
            </a:r>
            <a:r>
              <a:rPr lang="zh-CN" altLang="en-US" dirty="0" smtClean="0"/>
              <a:t>第一印象</a:t>
            </a:r>
            <a:endParaRPr lang="zh-CN" alt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473" y="953782"/>
            <a:ext cx="2576945" cy="386541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3188" y="1307073"/>
            <a:ext cx="3188535" cy="315883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6267" y="704400"/>
            <a:ext cx="2373178" cy="4364182"/>
          </a:xfrm>
          <a:prstGeom prst="rect">
            <a:avLst/>
          </a:prstGeom>
        </p:spPr>
      </p:pic>
    </p:spTree>
    <p:extLst>
      <p:ext uri="{BB962C8B-B14F-4D97-AF65-F5344CB8AC3E}">
        <p14:creationId xmlns:p14="http://schemas.microsoft.com/office/powerpoint/2010/main" val="3882228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3"/>
          <p:cNvSpPr txBox="1">
            <a:spLocks noGrp="1"/>
          </p:cNvSpPr>
          <p:nvPr>
            <p:ph type="title"/>
          </p:nvPr>
        </p:nvSpPr>
        <p:spPr>
          <a:xfrm>
            <a:off x="454400" y="180550"/>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What </a:t>
            </a:r>
            <a:r>
              <a:rPr lang="en" dirty="0" smtClean="0">
                <a:latin typeface="Arial"/>
                <a:ea typeface="Arial"/>
                <a:cs typeface="Arial"/>
                <a:sym typeface="Arial"/>
              </a:rPr>
              <a:t>is a </a:t>
            </a:r>
            <a:r>
              <a:rPr lang="en" dirty="0">
                <a:latin typeface="Arial"/>
                <a:ea typeface="Arial"/>
                <a:cs typeface="Arial"/>
                <a:sym typeface="Arial"/>
              </a:rPr>
              <a:t>stereotype?</a:t>
            </a: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什麼是刻板印象？</a:t>
            </a:r>
            <a:endParaRPr dirty="0">
              <a:latin typeface="Arial"/>
              <a:ea typeface="Arial"/>
              <a:cs typeface="Arial"/>
              <a:sym typeface="Arial"/>
            </a:endParaRPr>
          </a:p>
        </p:txBody>
      </p:sp>
      <p:sp>
        <p:nvSpPr>
          <p:cNvPr id="176" name="Google Shape;176;p23"/>
          <p:cNvSpPr txBox="1">
            <a:spLocks noGrp="1"/>
          </p:cNvSpPr>
          <p:nvPr>
            <p:ph type="body" idx="1"/>
          </p:nvPr>
        </p:nvSpPr>
        <p:spPr>
          <a:xfrm>
            <a:off x="454400" y="1570928"/>
            <a:ext cx="7803900" cy="2541600"/>
          </a:xfrm>
          <a:prstGeom prst="rect">
            <a:avLst/>
          </a:prstGeom>
        </p:spPr>
        <p:txBody>
          <a:bodyPr spcFirstLastPara="1" wrap="square" lIns="91425" tIns="91425" rIns="91425" bIns="91425" anchor="t" anchorCtr="0">
            <a:noAutofit/>
          </a:bodyPr>
          <a:lstStyle/>
          <a:p>
            <a:pPr marL="457200" lvl="0" indent="-393700" algn="l" rtl="0">
              <a:spcBef>
                <a:spcPts val="0"/>
              </a:spcBef>
              <a:spcAft>
                <a:spcPts val="0"/>
              </a:spcAft>
              <a:buClr>
                <a:srgbClr val="000000"/>
              </a:buClr>
              <a:buSzPts val="2600"/>
              <a:buChar char="●"/>
            </a:pPr>
            <a:r>
              <a:rPr lang="en" sz="2000" dirty="0">
                <a:solidFill>
                  <a:srgbClr val="000000"/>
                </a:solidFill>
                <a:latin typeface="Arial"/>
                <a:ea typeface="Arial"/>
                <a:cs typeface="Arial"/>
                <a:sym typeface="Arial"/>
              </a:rPr>
              <a:t>Stereotypes are a set of </a:t>
            </a:r>
            <a:r>
              <a:rPr lang="en" sz="2000" b="1" u="sng" dirty="0">
                <a:solidFill>
                  <a:srgbClr val="000000"/>
                </a:solidFill>
                <a:latin typeface="Arial"/>
                <a:ea typeface="Arial"/>
                <a:cs typeface="Arial"/>
                <a:sym typeface="Arial"/>
              </a:rPr>
              <a:t>general beliefs</a:t>
            </a:r>
            <a:r>
              <a:rPr lang="en" sz="2000" dirty="0">
                <a:solidFill>
                  <a:srgbClr val="000000"/>
                </a:solidFill>
                <a:latin typeface="Arial"/>
                <a:ea typeface="Arial"/>
                <a:cs typeface="Arial"/>
                <a:sym typeface="Arial"/>
              </a:rPr>
              <a:t> about the characteristics of </a:t>
            </a:r>
            <a:r>
              <a:rPr lang="en" sz="2000" b="1" u="sng" dirty="0">
                <a:solidFill>
                  <a:srgbClr val="000000"/>
                </a:solidFill>
                <a:latin typeface="Arial"/>
                <a:ea typeface="Arial"/>
                <a:cs typeface="Arial"/>
                <a:sym typeface="Arial"/>
              </a:rPr>
              <a:t>a group of people</a:t>
            </a:r>
            <a:r>
              <a:rPr lang="en" sz="2000" dirty="0">
                <a:solidFill>
                  <a:srgbClr val="000000"/>
                </a:solidFill>
                <a:latin typeface="Arial"/>
                <a:ea typeface="Arial"/>
                <a:cs typeface="Arial"/>
                <a:sym typeface="Arial"/>
              </a:rPr>
              <a:t>. </a:t>
            </a:r>
            <a:br>
              <a:rPr lang="en" sz="2000" dirty="0">
                <a:solidFill>
                  <a:srgbClr val="000000"/>
                </a:solidFill>
                <a:latin typeface="Arial"/>
                <a:ea typeface="Arial"/>
                <a:cs typeface="Arial"/>
                <a:sym typeface="Arial"/>
              </a:rPr>
            </a:br>
            <a:r>
              <a:rPr lang="en" sz="2000" dirty="0">
                <a:solidFill>
                  <a:srgbClr val="000000"/>
                </a:solidFill>
                <a:highlight>
                  <a:srgbClr val="FFFFFF"/>
                </a:highlight>
                <a:latin typeface="Arial"/>
                <a:ea typeface="Arial"/>
                <a:cs typeface="Arial"/>
                <a:sym typeface="Arial"/>
              </a:rPr>
              <a:t>刻板印象是人們對於</a:t>
            </a:r>
            <a:r>
              <a:rPr lang="en" sz="2000" u="sng" dirty="0">
                <a:solidFill>
                  <a:srgbClr val="000000"/>
                </a:solidFill>
                <a:highlight>
                  <a:srgbClr val="FFFFFF"/>
                </a:highlight>
                <a:latin typeface="Arial"/>
                <a:ea typeface="Arial"/>
                <a:cs typeface="Arial"/>
                <a:sym typeface="Arial"/>
              </a:rPr>
              <a:t>某些族群或群組</a:t>
            </a:r>
            <a:r>
              <a:rPr lang="en" sz="2000" dirty="0">
                <a:solidFill>
                  <a:srgbClr val="000000"/>
                </a:solidFill>
                <a:highlight>
                  <a:srgbClr val="FFFFFF"/>
                </a:highlight>
                <a:latin typeface="Arial"/>
                <a:ea typeface="Arial"/>
                <a:cs typeface="Arial"/>
                <a:sym typeface="Arial"/>
              </a:rPr>
              <a:t>一些</a:t>
            </a:r>
            <a:r>
              <a:rPr lang="en" sz="2000" u="sng" dirty="0">
                <a:solidFill>
                  <a:srgbClr val="000000"/>
                </a:solidFill>
                <a:highlight>
                  <a:srgbClr val="FFFFFF"/>
                </a:highlight>
                <a:latin typeface="Arial"/>
                <a:ea typeface="Arial"/>
                <a:cs typeface="Arial"/>
                <a:sym typeface="Arial"/>
              </a:rPr>
              <a:t>概括的看法</a:t>
            </a:r>
            <a:r>
              <a:rPr lang="en" sz="2000" dirty="0">
                <a:solidFill>
                  <a:srgbClr val="000000"/>
                </a:solidFill>
                <a:highlight>
                  <a:srgbClr val="FFFFFF"/>
                </a:highlight>
                <a:latin typeface="Arial"/>
                <a:ea typeface="Arial"/>
                <a:cs typeface="Arial"/>
                <a:sym typeface="Arial"/>
              </a:rPr>
              <a:t>。</a:t>
            </a:r>
            <a:r>
              <a:rPr lang="en" sz="2000" u="sng" dirty="0">
                <a:solidFill>
                  <a:srgbClr val="000000"/>
                </a:solidFill>
                <a:highlight>
                  <a:srgbClr val="FFFFFF"/>
                </a:highlight>
                <a:latin typeface="Arial"/>
                <a:ea typeface="Arial"/>
                <a:cs typeface="Arial"/>
                <a:sym typeface="Arial"/>
              </a:rPr>
              <a:t/>
            </a:r>
            <a:br>
              <a:rPr lang="en" sz="2000" u="sng" dirty="0">
                <a:solidFill>
                  <a:srgbClr val="000000"/>
                </a:solidFill>
                <a:highlight>
                  <a:srgbClr val="FFFFFF"/>
                </a:highlight>
                <a:latin typeface="Arial"/>
                <a:ea typeface="Arial"/>
                <a:cs typeface="Arial"/>
                <a:sym typeface="Arial"/>
              </a:rPr>
            </a:br>
            <a:endParaRPr sz="2000" u="sng" dirty="0">
              <a:solidFill>
                <a:srgbClr val="000000"/>
              </a:solidFill>
              <a:highlight>
                <a:srgbClr val="FFFFFF"/>
              </a:highlight>
              <a:latin typeface="Arial"/>
              <a:ea typeface="Arial"/>
              <a:cs typeface="Arial"/>
              <a:sym typeface="Arial"/>
            </a:endParaRPr>
          </a:p>
          <a:p>
            <a:pPr marL="457200" lvl="0" indent="-393700" algn="l" rtl="0">
              <a:spcBef>
                <a:spcPts val="0"/>
              </a:spcBef>
              <a:spcAft>
                <a:spcPts val="0"/>
              </a:spcAft>
              <a:buClr>
                <a:srgbClr val="000000"/>
              </a:buClr>
              <a:buSzPts val="2600"/>
              <a:buChar char="●"/>
            </a:pPr>
            <a:r>
              <a:rPr lang="en" sz="2000" dirty="0">
                <a:solidFill>
                  <a:srgbClr val="000000"/>
                </a:solidFill>
                <a:highlight>
                  <a:srgbClr val="FFFFFF"/>
                </a:highlight>
                <a:latin typeface="Arial"/>
                <a:ea typeface="Arial"/>
                <a:cs typeface="Arial"/>
                <a:sym typeface="Arial"/>
              </a:rPr>
              <a:t>Can you share some examples of stereotypes?</a:t>
            </a:r>
            <a:br>
              <a:rPr lang="en" sz="2000" dirty="0">
                <a:solidFill>
                  <a:srgbClr val="000000"/>
                </a:solidFill>
                <a:highlight>
                  <a:srgbClr val="FFFFFF"/>
                </a:highlight>
                <a:latin typeface="Arial"/>
                <a:ea typeface="Arial"/>
                <a:cs typeface="Arial"/>
                <a:sym typeface="Arial"/>
              </a:rPr>
            </a:br>
            <a:r>
              <a:rPr lang="en" sz="2000" dirty="0">
                <a:solidFill>
                  <a:srgbClr val="212121"/>
                </a:solidFill>
                <a:highlight>
                  <a:srgbClr val="FFFFFF"/>
                </a:highlight>
                <a:latin typeface="Arial"/>
                <a:ea typeface="Arial"/>
                <a:cs typeface="Arial"/>
                <a:sym typeface="Arial"/>
              </a:rPr>
              <a:t>你能舉一些例子嗎？</a:t>
            </a:r>
            <a:endParaRPr sz="2000" dirty="0">
              <a:solidFill>
                <a:srgbClr val="212121"/>
              </a:solidFill>
              <a:highlight>
                <a:srgbClr val="FFFFFF"/>
              </a:highlight>
              <a:latin typeface="Arial"/>
              <a:ea typeface="Arial"/>
              <a:cs typeface="Arial"/>
              <a:sym typeface="Arial"/>
            </a:endParaRPr>
          </a:p>
          <a:p>
            <a:pPr marL="0" lvl="0" indent="0" algn="l" rtl="0">
              <a:spcBef>
                <a:spcPts val="1600"/>
              </a:spcBef>
              <a:spcAft>
                <a:spcPts val="1600"/>
              </a:spcAft>
              <a:buNone/>
            </a:pPr>
            <a:r>
              <a:rPr lang="en" dirty="0">
                <a:solidFill>
                  <a:srgbClr val="000000"/>
                </a:solidFill>
                <a:highlight>
                  <a:srgbClr val="FFFFFF"/>
                </a:highlight>
              </a:rPr>
              <a:t/>
            </a:r>
            <a:br>
              <a:rPr lang="en" dirty="0">
                <a:solidFill>
                  <a:srgbClr val="000000"/>
                </a:solidFill>
                <a:highlight>
                  <a:srgbClr val="FFFFFF"/>
                </a:highlight>
              </a:rPr>
            </a:br>
            <a:endParaRPr dirty="0">
              <a:solidFill>
                <a:srgbClr val="000000"/>
              </a:solidFill>
              <a:highlight>
                <a:srgbClr val="FFFFFF"/>
              </a:highligh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4"/>
          <p:cNvSpPr txBox="1">
            <a:spLocks noGrp="1"/>
          </p:cNvSpPr>
          <p:nvPr>
            <p:ph type="title"/>
          </p:nvPr>
        </p:nvSpPr>
        <p:spPr>
          <a:xfrm>
            <a:off x="397350" y="362825"/>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Arial"/>
                <a:ea typeface="Arial"/>
                <a:cs typeface="Arial"/>
                <a:sym typeface="Arial"/>
              </a:rPr>
              <a:t>常見的刻板印象 </a:t>
            </a:r>
            <a:r>
              <a:rPr lang="en" sz="3000" dirty="0" smtClean="0">
                <a:latin typeface="Arial"/>
                <a:ea typeface="Arial"/>
                <a:cs typeface="Arial"/>
                <a:sym typeface="Arial"/>
              </a:rPr>
              <a:t>Common </a:t>
            </a:r>
            <a:r>
              <a:rPr lang="en" sz="3000" dirty="0">
                <a:latin typeface="Arial"/>
                <a:ea typeface="Arial"/>
                <a:cs typeface="Arial"/>
                <a:sym typeface="Arial"/>
              </a:rPr>
              <a:t>stereotypes </a:t>
            </a:r>
            <a:endParaRPr sz="3000" dirty="0">
              <a:latin typeface="Arial"/>
              <a:ea typeface="Arial"/>
              <a:cs typeface="Arial"/>
              <a:sym typeface="Arial"/>
            </a:endParaRPr>
          </a:p>
        </p:txBody>
      </p:sp>
      <p:sp>
        <p:nvSpPr>
          <p:cNvPr id="182" name="Google Shape;182;p24"/>
          <p:cNvSpPr txBox="1">
            <a:spLocks noGrp="1"/>
          </p:cNvSpPr>
          <p:nvPr>
            <p:ph type="body" idx="1"/>
          </p:nvPr>
        </p:nvSpPr>
        <p:spPr>
          <a:xfrm>
            <a:off x="397350" y="1283675"/>
            <a:ext cx="8520600" cy="3416400"/>
          </a:xfrm>
          <a:prstGeom prst="rect">
            <a:avLst/>
          </a:prstGeom>
        </p:spPr>
        <p:txBody>
          <a:bodyPr spcFirstLastPara="1" wrap="square" lIns="91425" tIns="91425" rIns="91425" bIns="91425" anchor="t" anchorCtr="0">
            <a:noAutofit/>
          </a:bodyPr>
          <a:lstStyle/>
          <a:p>
            <a:pPr marL="457200" lvl="0" indent="-368300" algn="l" rtl="0">
              <a:lnSpc>
                <a:spcPct val="150000"/>
              </a:lnSpc>
              <a:spcBef>
                <a:spcPts val="0"/>
              </a:spcBef>
              <a:spcAft>
                <a:spcPts val="0"/>
              </a:spcAft>
              <a:buClr>
                <a:srgbClr val="000000"/>
              </a:buClr>
              <a:buSzPts val="2200"/>
              <a:buFont typeface="Wingdings" panose="05000000000000000000" pitchFamily="2" charset="2"/>
              <a:buChar char="l"/>
            </a:pPr>
            <a:r>
              <a:rPr lang="en" sz="2200" dirty="0">
                <a:solidFill>
                  <a:srgbClr val="000000"/>
                </a:solidFill>
                <a:latin typeface="Arial"/>
                <a:ea typeface="Arial"/>
                <a:cs typeface="Arial"/>
                <a:sym typeface="Arial"/>
              </a:rPr>
              <a:t>性別 Gender </a:t>
            </a:r>
            <a:endParaRPr sz="2200" dirty="0">
              <a:solidFill>
                <a:srgbClr val="000000"/>
              </a:solidFill>
              <a:latin typeface="Arial"/>
              <a:ea typeface="Arial"/>
              <a:cs typeface="Arial"/>
              <a:sym typeface="Arial"/>
            </a:endParaRPr>
          </a:p>
          <a:p>
            <a:pPr marL="457200" lvl="0" indent="-368300" algn="l" rtl="0">
              <a:lnSpc>
                <a:spcPct val="150000"/>
              </a:lnSpc>
              <a:spcBef>
                <a:spcPts val="0"/>
              </a:spcBef>
              <a:spcAft>
                <a:spcPts val="0"/>
              </a:spcAft>
              <a:buClr>
                <a:srgbClr val="000000"/>
              </a:buClr>
              <a:buSzPts val="2200"/>
              <a:buFont typeface="Wingdings" panose="05000000000000000000" pitchFamily="2" charset="2"/>
              <a:buChar char="l"/>
            </a:pPr>
            <a:r>
              <a:rPr lang="en" sz="2200" dirty="0">
                <a:solidFill>
                  <a:srgbClr val="000000"/>
                </a:solidFill>
                <a:latin typeface="Arial"/>
                <a:ea typeface="Arial"/>
                <a:cs typeface="Arial"/>
                <a:sym typeface="Arial"/>
              </a:rPr>
              <a:t>種族 Racial </a:t>
            </a:r>
            <a:endParaRPr lang="en" sz="2200" dirty="0" smtClean="0">
              <a:solidFill>
                <a:srgbClr val="000000"/>
              </a:solidFill>
              <a:latin typeface="Arial"/>
              <a:ea typeface="Arial"/>
              <a:cs typeface="Arial"/>
              <a:sym typeface="Arial"/>
            </a:endParaRPr>
          </a:p>
          <a:p>
            <a:pPr indent="-368300">
              <a:lnSpc>
                <a:spcPct val="150000"/>
              </a:lnSpc>
              <a:buClr>
                <a:srgbClr val="000000"/>
              </a:buClr>
              <a:buSzPts val="2200"/>
              <a:buFont typeface="Wingdings" panose="05000000000000000000" pitchFamily="2" charset="2"/>
              <a:buChar char="l"/>
            </a:pPr>
            <a:r>
              <a:rPr lang="zh-CN" altLang="en-US" sz="2200" dirty="0">
                <a:solidFill>
                  <a:srgbClr val="000000"/>
                </a:solidFill>
                <a:latin typeface="Arial"/>
                <a:ea typeface="Arial"/>
                <a:cs typeface="Arial"/>
                <a:sym typeface="Arial"/>
              </a:rPr>
              <a:t>外表 </a:t>
            </a:r>
            <a:r>
              <a:rPr lang="en-GB" altLang="zh-CN" sz="2200" dirty="0">
                <a:solidFill>
                  <a:srgbClr val="000000"/>
                </a:solidFill>
                <a:latin typeface="Arial"/>
                <a:ea typeface="Arial"/>
                <a:cs typeface="Arial"/>
                <a:sym typeface="Arial"/>
              </a:rPr>
              <a:t>Appearance based </a:t>
            </a:r>
            <a:endParaRPr lang="en-GB" altLang="zh-CN" sz="2200" dirty="0" smtClean="0">
              <a:solidFill>
                <a:srgbClr val="000000"/>
              </a:solidFill>
              <a:latin typeface="Arial"/>
              <a:ea typeface="Arial"/>
              <a:cs typeface="Arial"/>
              <a:sym typeface="Arial"/>
            </a:endParaRPr>
          </a:p>
          <a:p>
            <a:pPr indent="-368300">
              <a:lnSpc>
                <a:spcPct val="150000"/>
              </a:lnSpc>
              <a:buClr>
                <a:srgbClr val="000000"/>
              </a:buClr>
              <a:buSzPts val="2200"/>
              <a:buFont typeface="Wingdings" panose="05000000000000000000" pitchFamily="2" charset="2"/>
              <a:buChar char="l"/>
            </a:pPr>
            <a:r>
              <a:rPr lang="zh-CN" altLang="en-US" sz="2200" dirty="0">
                <a:solidFill>
                  <a:srgbClr val="000000"/>
                </a:solidFill>
                <a:latin typeface="Arial"/>
                <a:ea typeface="Arial"/>
                <a:cs typeface="Arial"/>
                <a:sym typeface="Arial"/>
              </a:rPr>
              <a:t>喜好 </a:t>
            </a:r>
            <a:r>
              <a:rPr lang="en-GB" altLang="zh-CN" sz="2200" dirty="0" smtClean="0">
                <a:solidFill>
                  <a:srgbClr val="000000"/>
                </a:solidFill>
                <a:latin typeface="Arial"/>
                <a:ea typeface="Arial"/>
                <a:cs typeface="Arial"/>
                <a:sym typeface="Arial"/>
              </a:rPr>
              <a:t>Hobbies</a:t>
            </a:r>
            <a:endParaRPr sz="2200" dirty="0">
              <a:solidFill>
                <a:srgbClr val="000000"/>
              </a:solidFill>
              <a:latin typeface="Arial"/>
              <a:ea typeface="Arial"/>
              <a:cs typeface="Arial"/>
              <a:sym typeface="Arial"/>
            </a:endParaRPr>
          </a:p>
          <a:p>
            <a:pPr marL="457200" lvl="0" indent="-368300" algn="l" rtl="0">
              <a:lnSpc>
                <a:spcPct val="150000"/>
              </a:lnSpc>
              <a:spcBef>
                <a:spcPts val="0"/>
              </a:spcBef>
              <a:spcAft>
                <a:spcPts val="0"/>
              </a:spcAft>
              <a:buClr>
                <a:srgbClr val="000000"/>
              </a:buClr>
              <a:buSzPts val="2200"/>
              <a:buFont typeface="Wingdings" panose="05000000000000000000" pitchFamily="2" charset="2"/>
              <a:buChar char="l"/>
            </a:pPr>
            <a:r>
              <a:rPr lang="en" sz="2200" dirty="0">
                <a:solidFill>
                  <a:srgbClr val="000000"/>
                </a:solidFill>
                <a:latin typeface="Arial"/>
                <a:ea typeface="Arial"/>
                <a:cs typeface="Arial"/>
                <a:sym typeface="Arial"/>
              </a:rPr>
              <a:t>年齡 Age </a:t>
            </a:r>
            <a:endParaRPr sz="2200" dirty="0">
              <a:solidFill>
                <a:srgbClr val="000000"/>
              </a:solidFill>
              <a:latin typeface="Arial"/>
              <a:ea typeface="Arial"/>
              <a:cs typeface="Arial"/>
              <a:sym typeface="Arial"/>
            </a:endParaRPr>
          </a:p>
          <a:p>
            <a:pPr marL="457200" lvl="0" indent="-368300" algn="l" rtl="0">
              <a:lnSpc>
                <a:spcPct val="150000"/>
              </a:lnSpc>
              <a:spcBef>
                <a:spcPts val="0"/>
              </a:spcBef>
              <a:spcAft>
                <a:spcPts val="0"/>
              </a:spcAft>
              <a:buClr>
                <a:srgbClr val="000000"/>
              </a:buClr>
              <a:buSzPts val="2200"/>
              <a:buFont typeface="Wingdings" panose="05000000000000000000" pitchFamily="2" charset="2"/>
              <a:buChar char="l"/>
            </a:pPr>
            <a:r>
              <a:rPr lang="en" sz="2200" dirty="0" smtClean="0">
                <a:solidFill>
                  <a:srgbClr val="000000"/>
                </a:solidFill>
                <a:latin typeface="Arial"/>
                <a:ea typeface="Arial"/>
                <a:cs typeface="Arial"/>
                <a:sym typeface="Arial"/>
              </a:rPr>
              <a:t>身份地位 </a:t>
            </a:r>
            <a:r>
              <a:rPr lang="en" sz="2200" dirty="0">
                <a:solidFill>
                  <a:srgbClr val="000000"/>
                </a:solidFill>
                <a:latin typeface="Arial"/>
                <a:ea typeface="Arial"/>
                <a:cs typeface="Arial"/>
                <a:sym typeface="Arial"/>
              </a:rPr>
              <a:t>Social status</a:t>
            </a:r>
            <a:endParaRPr sz="2200" dirty="0">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5"/>
          <p:cNvSpPr txBox="1">
            <a:spLocks noGrp="1"/>
          </p:cNvSpPr>
          <p:nvPr>
            <p:ph type="title"/>
          </p:nvPr>
        </p:nvSpPr>
        <p:spPr>
          <a:xfrm>
            <a:off x="311700" y="1744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Discussion 討論</a:t>
            </a:r>
            <a:endParaRPr>
              <a:latin typeface="Arial"/>
              <a:ea typeface="Arial"/>
              <a:cs typeface="Arial"/>
              <a:sym typeface="Arial"/>
            </a:endParaRPr>
          </a:p>
        </p:txBody>
      </p:sp>
      <p:sp>
        <p:nvSpPr>
          <p:cNvPr id="188" name="Google Shape;188;p25"/>
          <p:cNvSpPr txBox="1">
            <a:spLocks noGrp="1"/>
          </p:cNvSpPr>
          <p:nvPr>
            <p:ph type="body" idx="1"/>
          </p:nvPr>
        </p:nvSpPr>
        <p:spPr>
          <a:xfrm>
            <a:off x="681450" y="0"/>
            <a:ext cx="7781100" cy="2949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1600"/>
              </a:spcBef>
              <a:spcAft>
                <a:spcPts val="0"/>
              </a:spcAft>
              <a:buNone/>
            </a:pPr>
            <a:endParaRPr dirty="0"/>
          </a:p>
          <a:p>
            <a:pPr marL="0" lvl="0" indent="0" algn="ctr" rtl="0">
              <a:spcBef>
                <a:spcPts val="1600"/>
              </a:spcBef>
              <a:spcAft>
                <a:spcPts val="1600"/>
              </a:spcAft>
              <a:buNone/>
            </a:pPr>
            <a:r>
              <a:rPr lang="en" sz="3600" b="1" dirty="0">
                <a:solidFill>
                  <a:srgbClr val="000000"/>
                </a:solidFill>
                <a:latin typeface="Arial"/>
                <a:ea typeface="Arial"/>
                <a:cs typeface="Arial"/>
                <a:sym typeface="Arial"/>
              </a:rPr>
              <a:t>How are stereotypes formed?</a:t>
            </a:r>
            <a:r>
              <a:rPr lang="en" sz="800" b="1" dirty="0">
                <a:solidFill>
                  <a:srgbClr val="000000"/>
                </a:solidFill>
                <a:latin typeface="Arial"/>
                <a:ea typeface="Arial"/>
                <a:cs typeface="Arial"/>
                <a:sym typeface="Arial"/>
              </a:rPr>
              <a:t/>
            </a:r>
            <a:br>
              <a:rPr lang="en" sz="800" b="1" dirty="0">
                <a:solidFill>
                  <a:srgbClr val="000000"/>
                </a:solidFill>
                <a:latin typeface="Arial"/>
                <a:ea typeface="Arial"/>
                <a:cs typeface="Arial"/>
                <a:sym typeface="Arial"/>
              </a:rPr>
            </a:br>
            <a:r>
              <a:rPr lang="en" sz="3600" b="1" dirty="0">
                <a:solidFill>
                  <a:srgbClr val="000000"/>
                </a:solidFill>
                <a:latin typeface="Arial"/>
                <a:ea typeface="Arial"/>
                <a:cs typeface="Arial"/>
                <a:sym typeface="Arial"/>
              </a:rPr>
              <a:t>刻板印象是怎樣形成的？</a:t>
            </a:r>
            <a:endParaRPr sz="3600" b="1" dirty="0">
              <a:solidFill>
                <a:srgbClr val="000000"/>
              </a:solidFill>
              <a:latin typeface="Arial"/>
              <a:ea typeface="Arial"/>
              <a:cs typeface="Arial"/>
              <a:sym typeface="Arial"/>
            </a:endParaRPr>
          </a:p>
        </p:txBody>
      </p:sp>
      <p:pic>
        <p:nvPicPr>
          <p:cNvPr id="190" name="Google Shape;190;p25"/>
          <p:cNvPicPr preferRelativeResize="0"/>
          <p:nvPr/>
        </p:nvPicPr>
        <p:blipFill>
          <a:blip r:embed="rId3">
            <a:alphaModFix/>
          </a:blip>
          <a:stretch>
            <a:fillRect/>
          </a:stretch>
        </p:blipFill>
        <p:spPr>
          <a:xfrm>
            <a:off x="4843824" y="2682714"/>
            <a:ext cx="813750" cy="881975"/>
          </a:xfrm>
          <a:prstGeom prst="rect">
            <a:avLst/>
          </a:prstGeom>
          <a:noFill/>
          <a:ln>
            <a:noFill/>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1006" y="2292535"/>
            <a:ext cx="2339661" cy="3156018"/>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0" name="Oval 19"/>
          <p:cNvSpPr/>
          <p:nvPr/>
        </p:nvSpPr>
        <p:spPr>
          <a:xfrm>
            <a:off x="5900070" y="3231505"/>
            <a:ext cx="1399172" cy="139917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20"/>
          <p:cNvSpPr/>
          <p:nvPr/>
        </p:nvSpPr>
        <p:spPr>
          <a:xfrm>
            <a:off x="3999441" y="3231573"/>
            <a:ext cx="1399172" cy="139917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Google Shape;218;p27"/>
          <p:cNvSpPr txBox="1">
            <a:spLocks noGrp="1"/>
          </p:cNvSpPr>
          <p:nvPr>
            <p:ph type="title"/>
          </p:nvPr>
        </p:nvSpPr>
        <p:spPr>
          <a:xfrm>
            <a:off x="199250" y="136825"/>
            <a:ext cx="86394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dirty="0">
                <a:latin typeface="Arial"/>
                <a:ea typeface="Arial"/>
                <a:cs typeface="Arial"/>
                <a:sym typeface="Arial"/>
              </a:rPr>
              <a:t>刻板印象形成的原因  </a:t>
            </a:r>
            <a:endParaRPr sz="2500" dirty="0">
              <a:latin typeface="Arial"/>
              <a:ea typeface="Arial"/>
              <a:cs typeface="Arial"/>
              <a:sym typeface="Arial"/>
            </a:endParaRPr>
          </a:p>
          <a:p>
            <a:pPr marL="0" lvl="0" indent="0" algn="l" rtl="0">
              <a:spcBef>
                <a:spcPts val="0"/>
              </a:spcBef>
              <a:spcAft>
                <a:spcPts val="0"/>
              </a:spcAft>
              <a:buNone/>
            </a:pPr>
            <a:r>
              <a:rPr lang="en" sz="2500" dirty="0">
                <a:latin typeface="Arial"/>
                <a:ea typeface="Arial"/>
                <a:cs typeface="Arial"/>
                <a:sym typeface="Arial"/>
              </a:rPr>
              <a:t>The formation of stereotypes</a:t>
            </a:r>
            <a:endParaRPr sz="2500" dirty="0">
              <a:latin typeface="Arial"/>
              <a:ea typeface="Arial"/>
              <a:cs typeface="Arial"/>
              <a:sym typeface="Arial"/>
            </a:endParaRPr>
          </a:p>
        </p:txBody>
      </p:sp>
      <p:sp>
        <p:nvSpPr>
          <p:cNvPr id="219" name="Google Shape;219;p27"/>
          <p:cNvSpPr txBox="1">
            <a:spLocks noGrp="1"/>
          </p:cNvSpPr>
          <p:nvPr>
            <p:ph type="body" idx="1"/>
          </p:nvPr>
        </p:nvSpPr>
        <p:spPr>
          <a:xfrm>
            <a:off x="318050" y="1111827"/>
            <a:ext cx="8520600" cy="3518918"/>
          </a:xfrm>
          <a:prstGeom prst="rect">
            <a:avLst/>
          </a:prstGeom>
        </p:spPr>
        <p:txBody>
          <a:bodyPr spcFirstLastPara="1" wrap="square" lIns="91425" tIns="91425" rIns="91425" bIns="91425" anchor="t" anchorCtr="0">
            <a:noAutofit/>
          </a:bodyPr>
          <a:lstStyle/>
          <a:p>
            <a:pPr marL="495300" indent="-457200">
              <a:buClrTx/>
              <a:buSzPct val="100000"/>
              <a:buFont typeface="+mj-lt"/>
              <a:buAutoNum type="arabicPeriod"/>
            </a:pPr>
            <a:r>
              <a:rPr lang="zh-TW" altLang="en-US" sz="2500" dirty="0" smtClean="0">
                <a:solidFill>
                  <a:srgbClr val="000000"/>
                </a:solidFill>
                <a:latin typeface="Arial"/>
                <a:ea typeface="Arial"/>
                <a:cs typeface="Arial"/>
                <a:sym typeface="Arial"/>
              </a:rPr>
              <a:t>減</a:t>
            </a:r>
            <a:r>
              <a:rPr lang="zh-TW" altLang="en-US" sz="2500" dirty="0">
                <a:solidFill>
                  <a:srgbClr val="000000"/>
                </a:solidFill>
                <a:latin typeface="Arial"/>
                <a:ea typeface="Arial"/>
                <a:cs typeface="Arial"/>
                <a:sym typeface="Arial"/>
              </a:rPr>
              <a:t>輕認知負</a:t>
            </a:r>
            <a:r>
              <a:rPr lang="zh-TW" altLang="en-US" sz="2500" dirty="0" smtClean="0">
                <a:solidFill>
                  <a:srgbClr val="000000"/>
                </a:solidFill>
                <a:latin typeface="Arial"/>
                <a:ea typeface="Arial"/>
                <a:cs typeface="Arial"/>
                <a:sym typeface="Arial"/>
              </a:rPr>
              <a:t>擔 </a:t>
            </a:r>
            <a:r>
              <a:rPr lang="en-GB" altLang="zh-TW" sz="2500" dirty="0">
                <a:solidFill>
                  <a:srgbClr val="000000"/>
                </a:solidFill>
                <a:latin typeface="Arial"/>
                <a:ea typeface="Arial"/>
                <a:cs typeface="Arial"/>
                <a:sym typeface="Arial"/>
              </a:rPr>
              <a:t>Categorization</a:t>
            </a:r>
            <a:r>
              <a:rPr lang="zh-TW" altLang="en-US" sz="2500" dirty="0" smtClean="0">
                <a:solidFill>
                  <a:srgbClr val="000000"/>
                </a:solidFill>
                <a:latin typeface="Arial"/>
                <a:ea typeface="Arial"/>
                <a:cs typeface="Arial"/>
                <a:sym typeface="Arial"/>
              </a:rPr>
              <a:t> </a:t>
            </a:r>
            <a:r>
              <a:rPr lang="en-US" altLang="zh-TW" sz="2500" dirty="0" smtClean="0">
                <a:solidFill>
                  <a:srgbClr val="000000"/>
                </a:solidFill>
                <a:latin typeface="Arial"/>
                <a:ea typeface="Arial"/>
                <a:cs typeface="Arial"/>
                <a:sym typeface="Arial"/>
              </a:rPr>
              <a:t/>
            </a:r>
            <a:br>
              <a:rPr lang="en-US" altLang="zh-TW" sz="2500" dirty="0" smtClean="0">
                <a:solidFill>
                  <a:srgbClr val="000000"/>
                </a:solidFill>
                <a:latin typeface="Arial"/>
                <a:ea typeface="Arial"/>
                <a:cs typeface="Arial"/>
                <a:sym typeface="Arial"/>
              </a:rPr>
            </a:br>
            <a:endParaRPr lang="en-US" altLang="zh-TW" sz="2500" dirty="0" smtClean="0">
              <a:solidFill>
                <a:srgbClr val="000000"/>
              </a:solidFill>
              <a:latin typeface="Arial"/>
              <a:ea typeface="Arial"/>
              <a:cs typeface="Arial"/>
              <a:sym typeface="Arial"/>
            </a:endParaRPr>
          </a:p>
          <a:p>
            <a:pPr marL="381000">
              <a:buClrTx/>
              <a:buSzPct val="100000"/>
              <a:buFont typeface="Leelawadee UI" panose="020B0502040204020203" pitchFamily="34" charset="-34"/>
              <a:buChar char="-"/>
            </a:pPr>
            <a:r>
              <a:rPr lang="zh-CN" altLang="en-US" sz="2000" dirty="0" smtClean="0">
                <a:solidFill>
                  <a:srgbClr val="000000"/>
                </a:solidFill>
                <a:latin typeface="Arial"/>
                <a:ea typeface="Arial"/>
                <a:cs typeface="Arial"/>
                <a:sym typeface="Arial"/>
              </a:rPr>
              <a:t>根據表面因素把人分類，從而</a:t>
            </a:r>
            <a:r>
              <a:rPr lang="en" sz="2000" dirty="0" smtClean="0">
                <a:solidFill>
                  <a:srgbClr val="000000"/>
                </a:solidFill>
                <a:latin typeface="Arial"/>
                <a:ea typeface="Arial"/>
                <a:cs typeface="Arial"/>
                <a:sym typeface="Arial"/>
              </a:rPr>
              <a:t>減輕認知</a:t>
            </a:r>
            <a:r>
              <a:rPr lang="zh-CN" altLang="en-US" sz="2000" dirty="0" smtClean="0">
                <a:solidFill>
                  <a:srgbClr val="000000"/>
                </a:solidFill>
                <a:latin typeface="Arial"/>
                <a:ea typeface="Arial"/>
                <a:cs typeface="Arial"/>
                <a:sym typeface="Arial"/>
              </a:rPr>
              <a:t>負荷</a:t>
            </a:r>
            <a:r>
              <a:rPr lang="en" sz="2000" dirty="0" smtClean="0">
                <a:solidFill>
                  <a:srgbClr val="000000"/>
                </a:solidFill>
                <a:latin typeface="Arial"/>
                <a:ea typeface="Arial"/>
                <a:cs typeface="Arial"/>
                <a:sym typeface="Arial"/>
              </a:rPr>
              <a:t> </a:t>
            </a:r>
            <a:br>
              <a:rPr lang="en" sz="2000" dirty="0" smtClean="0">
                <a:solidFill>
                  <a:srgbClr val="000000"/>
                </a:solidFill>
                <a:latin typeface="Arial"/>
                <a:ea typeface="Arial"/>
                <a:cs typeface="Arial"/>
                <a:sym typeface="Arial"/>
              </a:rPr>
            </a:br>
            <a:r>
              <a:rPr lang="en" sz="2000" dirty="0" smtClean="0">
                <a:solidFill>
                  <a:srgbClr val="000000"/>
                </a:solidFill>
                <a:latin typeface="Arial"/>
                <a:ea typeface="Arial"/>
                <a:cs typeface="Arial"/>
                <a:sym typeface="Arial"/>
              </a:rPr>
              <a:t>Catergorize people into groups based on superficial characteristics to lower </a:t>
            </a:r>
            <a:r>
              <a:rPr lang="en" sz="2000" dirty="0">
                <a:solidFill>
                  <a:srgbClr val="000000"/>
                </a:solidFill>
                <a:latin typeface="Arial"/>
                <a:ea typeface="Arial"/>
                <a:cs typeface="Arial"/>
                <a:sym typeface="Arial"/>
              </a:rPr>
              <a:t>cognitive </a:t>
            </a:r>
            <a:r>
              <a:rPr lang="en" sz="2000" dirty="0" smtClean="0">
                <a:solidFill>
                  <a:srgbClr val="000000"/>
                </a:solidFill>
                <a:latin typeface="Arial"/>
                <a:ea typeface="Arial"/>
                <a:cs typeface="Arial"/>
                <a:sym typeface="Arial"/>
              </a:rPr>
              <a:t>load</a:t>
            </a:r>
            <a:endParaRPr sz="2000" dirty="0">
              <a:solidFill>
                <a:srgbClr val="000000"/>
              </a:solidFill>
              <a:highlight>
                <a:srgbClr val="FFFFFF"/>
              </a:highlight>
              <a:latin typeface="Arial"/>
              <a:ea typeface="Arial"/>
              <a:cs typeface="Arial"/>
              <a:sym typeface="Arial"/>
            </a:endParaRPr>
          </a:p>
        </p:txBody>
      </p:sp>
      <p:grpSp>
        <p:nvGrpSpPr>
          <p:cNvPr id="4" name="Group 3"/>
          <p:cNvGrpSpPr/>
          <p:nvPr/>
        </p:nvGrpSpPr>
        <p:grpSpPr>
          <a:xfrm>
            <a:off x="2098812" y="3231505"/>
            <a:ext cx="1399172" cy="1399172"/>
            <a:chOff x="1558540" y="3164179"/>
            <a:chExt cx="1399172" cy="1399172"/>
          </a:xfrm>
        </p:grpSpPr>
        <p:sp>
          <p:nvSpPr>
            <p:cNvPr id="2" name="Oval 1"/>
            <p:cNvSpPr/>
            <p:nvPr/>
          </p:nvSpPr>
          <p:spPr>
            <a:xfrm>
              <a:off x="1558540" y="3164179"/>
              <a:ext cx="1399172" cy="1399172"/>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717705" y="3614871"/>
              <a:ext cx="1110953" cy="523220"/>
            </a:xfrm>
            <a:prstGeom prst="rect">
              <a:avLst/>
            </a:prstGeom>
            <a:noFill/>
          </p:spPr>
          <p:txBody>
            <a:bodyPr wrap="square" rtlCol="0">
              <a:spAutoFit/>
            </a:bodyPr>
            <a:lstStyle/>
            <a:p>
              <a:pPr algn="ctr"/>
              <a:r>
                <a:rPr lang="zh-CN" altLang="en-US" dirty="0" smtClean="0"/>
                <a:t>膚色</a:t>
              </a:r>
              <a:r>
                <a:rPr lang="en-US" altLang="zh-CN" dirty="0" smtClean="0"/>
                <a:t/>
              </a:r>
              <a:br>
                <a:rPr lang="en-US" altLang="zh-CN" dirty="0" smtClean="0"/>
              </a:br>
              <a:r>
                <a:rPr lang="en-US" altLang="zh-CN" dirty="0" smtClean="0"/>
                <a:t>Skin color</a:t>
              </a:r>
              <a:endParaRPr lang="zh-CN" altLang="en-US" dirty="0"/>
            </a:p>
          </p:txBody>
        </p:sp>
      </p:grpSp>
      <p:sp>
        <p:nvSpPr>
          <p:cNvPr id="9" name="TextBox 8"/>
          <p:cNvSpPr txBox="1"/>
          <p:nvPr/>
        </p:nvSpPr>
        <p:spPr>
          <a:xfrm>
            <a:off x="4143550" y="3678272"/>
            <a:ext cx="1110953" cy="523220"/>
          </a:xfrm>
          <a:prstGeom prst="rect">
            <a:avLst/>
          </a:prstGeom>
          <a:noFill/>
        </p:spPr>
        <p:txBody>
          <a:bodyPr wrap="square" rtlCol="0">
            <a:spAutoFit/>
          </a:bodyPr>
          <a:lstStyle/>
          <a:p>
            <a:pPr algn="ctr"/>
            <a:r>
              <a:rPr lang="zh-CN" altLang="en-US" dirty="0"/>
              <a:t>種族</a:t>
            </a:r>
            <a:r>
              <a:rPr lang="en-US" altLang="zh-CN" dirty="0" smtClean="0"/>
              <a:t/>
            </a:r>
            <a:br>
              <a:rPr lang="en-US" altLang="zh-CN" dirty="0" smtClean="0"/>
            </a:br>
            <a:r>
              <a:rPr lang="en-US" altLang="zh-CN" dirty="0" smtClean="0"/>
              <a:t>Ethnicity</a:t>
            </a:r>
            <a:endParaRPr lang="zh-CN" altLang="en-US" dirty="0"/>
          </a:p>
        </p:txBody>
      </p:sp>
      <p:sp>
        <p:nvSpPr>
          <p:cNvPr id="10" name="TextBox 9"/>
          <p:cNvSpPr txBox="1"/>
          <p:nvPr/>
        </p:nvSpPr>
        <p:spPr>
          <a:xfrm>
            <a:off x="6044180" y="3678272"/>
            <a:ext cx="1110953" cy="523220"/>
          </a:xfrm>
          <a:prstGeom prst="rect">
            <a:avLst/>
          </a:prstGeom>
          <a:noFill/>
        </p:spPr>
        <p:txBody>
          <a:bodyPr wrap="square" rtlCol="0">
            <a:spAutoFit/>
          </a:bodyPr>
          <a:lstStyle/>
          <a:p>
            <a:pPr algn="ctr"/>
            <a:r>
              <a:rPr lang="zh-CN" altLang="en-US" dirty="0" smtClean="0"/>
              <a:t>身體殘障</a:t>
            </a:r>
            <a:r>
              <a:rPr lang="en-US" altLang="zh-CN" dirty="0" smtClean="0"/>
              <a:t/>
            </a:r>
            <a:br>
              <a:rPr lang="en-US" altLang="zh-CN" dirty="0" smtClean="0"/>
            </a:br>
            <a:r>
              <a:rPr lang="en-US" altLang="zh-CN" dirty="0" smtClean="0"/>
              <a:t>Disability</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16675" y="1199882"/>
            <a:ext cx="5954004" cy="3416400"/>
          </a:xfrm>
        </p:spPr>
        <p:txBody>
          <a:bodyPr/>
          <a:lstStyle/>
          <a:p>
            <a:pPr marL="571500" indent="-457200">
              <a:buClrTx/>
              <a:buSzPct val="100000"/>
              <a:buFont typeface="+mj-lt"/>
              <a:buAutoNum type="arabicPeriod" startAt="2"/>
            </a:pPr>
            <a:r>
              <a:rPr lang="en-US" altLang="zh-CN" sz="2500" dirty="0" smtClean="0">
                <a:solidFill>
                  <a:srgbClr val="000000"/>
                </a:solidFill>
                <a:latin typeface="+mj-lt"/>
              </a:rPr>
              <a:t>Illusory correlation </a:t>
            </a:r>
            <a:br>
              <a:rPr lang="en-US" altLang="zh-CN" sz="2500" dirty="0" smtClean="0">
                <a:solidFill>
                  <a:srgbClr val="000000"/>
                </a:solidFill>
                <a:latin typeface="+mj-lt"/>
              </a:rPr>
            </a:br>
            <a:r>
              <a:rPr lang="zh-CN" altLang="en-US" sz="2500" dirty="0" smtClean="0">
                <a:solidFill>
                  <a:srgbClr val="000000"/>
                </a:solidFill>
                <a:latin typeface="+mj-lt"/>
              </a:rPr>
              <a:t>相關性錯覺</a:t>
            </a:r>
            <a:endParaRPr lang="en-US" altLang="zh-CN" sz="2500" dirty="0" smtClean="0">
              <a:solidFill>
                <a:srgbClr val="000000"/>
              </a:solidFill>
              <a:latin typeface="+mj-lt"/>
            </a:endParaRPr>
          </a:p>
          <a:p>
            <a:pPr marL="114300" indent="0">
              <a:buNone/>
            </a:pPr>
            <a:endParaRPr lang="en-US" altLang="zh-TW" sz="2000" dirty="0">
              <a:solidFill>
                <a:srgbClr val="000000"/>
              </a:solidFill>
              <a:latin typeface="+mj-lt"/>
            </a:endParaRPr>
          </a:p>
          <a:p>
            <a:pPr>
              <a:buFont typeface="Leelawadee UI" panose="020B0502040204020203" pitchFamily="34" charset="-34"/>
              <a:buChar char="-"/>
            </a:pPr>
            <a:r>
              <a:rPr lang="zh-TW" altLang="en-US" sz="2000" dirty="0" smtClean="0">
                <a:solidFill>
                  <a:srgbClr val="000000"/>
                </a:solidFill>
                <a:latin typeface="+mj-lt"/>
              </a:rPr>
              <a:t>人</a:t>
            </a:r>
            <a:r>
              <a:rPr lang="zh-TW" altLang="en-US" sz="2000" dirty="0">
                <a:solidFill>
                  <a:srgbClr val="000000"/>
                </a:solidFill>
                <a:latin typeface="+mj-lt"/>
              </a:rPr>
              <a:t>們會傾向高估兩件事情的關聯性，即使它們僅有很小關係或完全不相關</a:t>
            </a:r>
            <a:r>
              <a:rPr lang="zh-TW" altLang="en-US" sz="2000" dirty="0" smtClean="0">
                <a:solidFill>
                  <a:srgbClr val="000000"/>
                </a:solidFill>
                <a:latin typeface="+mj-lt"/>
              </a:rPr>
              <a:t>。</a:t>
            </a:r>
            <a:r>
              <a:rPr lang="en-US" altLang="zh-TW" sz="2000" dirty="0" smtClean="0">
                <a:solidFill>
                  <a:srgbClr val="000000"/>
                </a:solidFill>
                <a:latin typeface="+mj-lt"/>
              </a:rPr>
              <a:t/>
            </a:r>
            <a:br>
              <a:rPr lang="en-US" altLang="zh-TW" sz="2000" dirty="0" smtClean="0">
                <a:solidFill>
                  <a:srgbClr val="000000"/>
                </a:solidFill>
                <a:latin typeface="+mj-lt"/>
              </a:rPr>
            </a:br>
            <a:r>
              <a:rPr lang="en-HK" altLang="zh-CN" sz="2000" dirty="0" smtClean="0">
                <a:solidFill>
                  <a:srgbClr val="000000"/>
                </a:solidFill>
              </a:rPr>
              <a:t>Illusory </a:t>
            </a:r>
            <a:r>
              <a:rPr lang="en-HK" altLang="zh-CN" sz="2000" dirty="0">
                <a:solidFill>
                  <a:srgbClr val="000000"/>
                </a:solidFill>
              </a:rPr>
              <a:t>correlation is a kind of cognitive bias, which is an overestimation of the relevance of two things, even if they have little or no connection. </a:t>
            </a:r>
            <a:endParaRPr lang="en-US" altLang="zh-TW" sz="2000" dirty="0" smtClean="0">
              <a:solidFill>
                <a:srgbClr val="000000"/>
              </a:solidFill>
              <a:latin typeface="+mj-lt"/>
            </a:endParaRPr>
          </a:p>
        </p:txBody>
      </p:sp>
      <p:sp>
        <p:nvSpPr>
          <p:cNvPr id="4" name="Google Shape;218;p27"/>
          <p:cNvSpPr txBox="1">
            <a:spLocks/>
          </p:cNvSpPr>
          <p:nvPr/>
        </p:nvSpPr>
        <p:spPr>
          <a:xfrm>
            <a:off x="216675" y="94543"/>
            <a:ext cx="8639400" cy="626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en-HK" sz="3000" dirty="0" err="1" smtClean="0">
                <a:latin typeface="Arial"/>
                <a:ea typeface="Arial"/>
                <a:cs typeface="Arial"/>
                <a:sym typeface="Arial"/>
              </a:rPr>
              <a:t>刻板印象形成的原因</a:t>
            </a:r>
            <a:r>
              <a:rPr lang="en-HK" sz="3000" dirty="0" smtClean="0">
                <a:latin typeface="Arial"/>
                <a:ea typeface="Arial"/>
                <a:cs typeface="Arial"/>
                <a:sym typeface="Arial"/>
              </a:rPr>
              <a:t>  </a:t>
            </a:r>
          </a:p>
          <a:p>
            <a:r>
              <a:rPr lang="en-HK" sz="3000" dirty="0" smtClean="0">
                <a:latin typeface="Arial"/>
                <a:ea typeface="Arial"/>
                <a:cs typeface="Arial"/>
                <a:sym typeface="Arial"/>
              </a:rPr>
              <a:t>The formation of stereotypes</a:t>
            </a:r>
            <a:endParaRPr lang="en-HK" sz="3000" dirty="0">
              <a:latin typeface="Arial"/>
              <a:ea typeface="Arial"/>
              <a:cs typeface="Arial"/>
              <a:sym typeface="Aria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3289" y="308299"/>
            <a:ext cx="3160711" cy="2386027"/>
          </a:xfrm>
          <a:prstGeom prst="rect">
            <a:avLst/>
          </a:prstGeom>
        </p:spPr>
      </p:pic>
    </p:spTree>
    <p:extLst>
      <p:ext uri="{BB962C8B-B14F-4D97-AF65-F5344CB8AC3E}">
        <p14:creationId xmlns:p14="http://schemas.microsoft.com/office/powerpoint/2010/main" val="25491115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1700" y="1499759"/>
            <a:ext cx="6934913" cy="784830"/>
          </a:xfrm>
          <a:prstGeom prst="rect">
            <a:avLst/>
          </a:prstGeom>
        </p:spPr>
        <p:txBody>
          <a:bodyPr wrap="square">
            <a:spAutoFit/>
          </a:bodyPr>
          <a:lstStyle/>
          <a:p>
            <a:pPr marL="495300" lvl="0" indent="-457200">
              <a:buSzPct val="100000"/>
              <a:buFont typeface="+mj-lt"/>
              <a:buAutoNum type="arabicPeriod" startAt="3"/>
            </a:pPr>
            <a:r>
              <a:rPr lang="zh-CN" altLang="en-US" sz="2500" dirty="0"/>
              <a:t>經由社會學習 </a:t>
            </a:r>
            <a:r>
              <a:rPr lang="en-GB" altLang="zh-CN" sz="2500" dirty="0"/>
              <a:t>Social </a:t>
            </a:r>
            <a:r>
              <a:rPr lang="en-GB" altLang="zh-CN" sz="2500" dirty="0" smtClean="0"/>
              <a:t>learning</a:t>
            </a:r>
            <a:r>
              <a:rPr lang="en-GB" altLang="zh-CN" sz="2000" dirty="0">
                <a:highlight>
                  <a:srgbClr val="FFFFFF"/>
                </a:highlight>
              </a:rPr>
              <a:t/>
            </a:r>
            <a:br>
              <a:rPr lang="en-GB" altLang="zh-CN" sz="2000" dirty="0">
                <a:highlight>
                  <a:srgbClr val="FFFFFF"/>
                </a:highlight>
              </a:rPr>
            </a:br>
            <a:endParaRPr lang="en-GB" altLang="zh-CN" sz="2000" dirty="0">
              <a:highlight>
                <a:srgbClr val="FFFFFF"/>
              </a:highlight>
            </a:endParaRPr>
          </a:p>
        </p:txBody>
      </p:sp>
      <p:sp>
        <p:nvSpPr>
          <p:cNvPr id="5" name="Google Shape;218;p27"/>
          <p:cNvSpPr txBox="1">
            <a:spLocks noGrp="1"/>
          </p:cNvSpPr>
          <p:nvPr>
            <p:ph type="title"/>
          </p:nvPr>
        </p:nvSpPr>
        <p:spPr>
          <a:xfrm>
            <a:off x="311700" y="113276"/>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Arial"/>
                <a:ea typeface="Arial"/>
                <a:cs typeface="Arial"/>
                <a:sym typeface="Arial"/>
              </a:rPr>
              <a:t>刻板印象形成的原因  </a:t>
            </a:r>
            <a:endParaRPr sz="3000" dirty="0">
              <a:latin typeface="Arial"/>
              <a:ea typeface="Arial"/>
              <a:cs typeface="Arial"/>
              <a:sym typeface="Arial"/>
            </a:endParaRPr>
          </a:p>
          <a:p>
            <a:pPr marL="0" lvl="0" indent="0" algn="l" rtl="0">
              <a:spcBef>
                <a:spcPts val="0"/>
              </a:spcBef>
              <a:spcAft>
                <a:spcPts val="0"/>
              </a:spcAft>
              <a:buNone/>
            </a:pPr>
            <a:r>
              <a:rPr lang="en" sz="3000" dirty="0">
                <a:latin typeface="Arial"/>
                <a:ea typeface="Arial"/>
                <a:cs typeface="Arial"/>
                <a:sym typeface="Arial"/>
              </a:rPr>
              <a:t>The formation of stereotypes</a:t>
            </a:r>
            <a:endParaRPr sz="3000" dirty="0">
              <a:latin typeface="Arial"/>
              <a:ea typeface="Arial"/>
              <a:cs typeface="Arial"/>
              <a:sym typeface="Arial"/>
            </a:endParaRPr>
          </a:p>
        </p:txBody>
      </p:sp>
      <p:pic>
        <p:nvPicPr>
          <p:cNvPr id="3078" name="Picture 6"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81293" y="16135586"/>
            <a:ext cx="970627" cy="9409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12096750" y="-13587412"/>
            <a:ext cx="3600000" cy="3489943"/>
          </a:xfrm>
          <a:prstGeom prst="rect">
            <a:avLst/>
          </a:prstGeom>
        </p:spPr>
      </p:pic>
      <p:pic>
        <p:nvPicPr>
          <p:cNvPr id="3080" name="Picture 8"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62063" y="9947303"/>
            <a:ext cx="15481762" cy="1500846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48912" y="2284589"/>
            <a:ext cx="5238277" cy="1323439"/>
          </a:xfrm>
          <a:prstGeom prst="rect">
            <a:avLst/>
          </a:prstGeom>
          <a:noFill/>
        </p:spPr>
        <p:txBody>
          <a:bodyPr wrap="square" rtlCol="0">
            <a:spAutoFit/>
          </a:bodyPr>
          <a:lstStyle/>
          <a:p>
            <a:pPr marL="342900" indent="-342900">
              <a:buFont typeface="Leelawadee UI" panose="020B0502040204020203" pitchFamily="34" charset="-34"/>
              <a:buChar char="-"/>
            </a:pPr>
            <a:r>
              <a:rPr lang="zh-CN" altLang="en-US" sz="2000" dirty="0" smtClean="0">
                <a:highlight>
                  <a:srgbClr val="FFFFFF"/>
                </a:highlight>
              </a:rPr>
              <a:t>社</a:t>
            </a:r>
            <a:r>
              <a:rPr lang="zh-CN" altLang="en-US" sz="2000" dirty="0">
                <a:highlight>
                  <a:srgbClr val="FFFFFF"/>
                </a:highlight>
              </a:rPr>
              <a:t>會角色 </a:t>
            </a:r>
            <a:r>
              <a:rPr lang="en-GB" altLang="zh-CN" sz="2000" dirty="0">
                <a:highlight>
                  <a:srgbClr val="FFFFFF"/>
                </a:highlight>
              </a:rPr>
              <a:t>Social </a:t>
            </a:r>
            <a:r>
              <a:rPr lang="en-GB" altLang="zh-CN" sz="2000" dirty="0" smtClean="0">
                <a:highlight>
                  <a:srgbClr val="FFFFFF"/>
                </a:highlight>
              </a:rPr>
              <a:t>roles</a:t>
            </a:r>
          </a:p>
          <a:p>
            <a:pPr marL="342900" indent="-342900">
              <a:buFont typeface="Leelawadee UI" panose="020B0502040204020203" pitchFamily="34" charset="-34"/>
              <a:buChar char="-"/>
            </a:pPr>
            <a:r>
              <a:rPr lang="zh-CN" altLang="en-US" sz="2000" dirty="0" smtClean="0"/>
              <a:t>媒</a:t>
            </a:r>
            <a:r>
              <a:rPr lang="zh-CN" altLang="en-US" sz="2000" dirty="0"/>
              <a:t>體 </a:t>
            </a:r>
            <a:r>
              <a:rPr lang="en-GB" altLang="zh-CN" sz="2000" dirty="0"/>
              <a:t>M</a:t>
            </a:r>
            <a:r>
              <a:rPr lang="en-GB" altLang="zh-CN" sz="2000" dirty="0" smtClean="0"/>
              <a:t>edia</a:t>
            </a:r>
            <a:endParaRPr lang="en-GB" altLang="zh-CN" sz="2000" dirty="0">
              <a:highlight>
                <a:srgbClr val="FFFFFF"/>
              </a:highlight>
            </a:endParaRPr>
          </a:p>
          <a:p>
            <a:endParaRPr lang="zh-CN" altLang="en-US" sz="2000" dirty="0"/>
          </a:p>
          <a:p>
            <a:pPr marL="342900" indent="-342900">
              <a:buFont typeface="Leelawadee UI" panose="020B0502040204020203" pitchFamily="34" charset="-34"/>
              <a:buChar char="-"/>
            </a:pPr>
            <a:endParaRPr lang="zh-CN" altLang="en-US" sz="20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4319" y="1892174"/>
            <a:ext cx="3144587" cy="2039225"/>
          </a:xfrm>
          <a:prstGeom prst="rect">
            <a:avLst/>
          </a:prstGeom>
        </p:spPr>
      </p:pic>
    </p:spTree>
    <p:extLst>
      <p:ext uri="{BB962C8B-B14F-4D97-AF65-F5344CB8AC3E}">
        <p14:creationId xmlns:p14="http://schemas.microsoft.com/office/powerpoint/2010/main" val="97115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8"/>
          <p:cNvSpPr txBox="1">
            <a:spLocks noGrp="1"/>
          </p:cNvSpPr>
          <p:nvPr>
            <p:ph type="title"/>
          </p:nvPr>
        </p:nvSpPr>
        <p:spPr>
          <a:xfrm>
            <a:off x="832275" y="881703"/>
            <a:ext cx="7355100" cy="2154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000000"/>
                </a:solidFill>
                <a:latin typeface="Arial"/>
                <a:ea typeface="Arial"/>
                <a:cs typeface="Arial"/>
                <a:sym typeface="Arial"/>
              </a:rPr>
              <a:t>Stereotypes seem to be bad. </a:t>
            </a:r>
            <a:endParaRPr dirty="0">
              <a:solidFill>
                <a:srgbClr val="000000"/>
              </a:solidFill>
              <a:latin typeface="Arial"/>
              <a:ea typeface="Arial"/>
              <a:cs typeface="Arial"/>
              <a:sym typeface="Arial"/>
            </a:endParaRPr>
          </a:p>
          <a:p>
            <a:pPr marL="0" lvl="0" indent="0" algn="ctr" rtl="0">
              <a:spcBef>
                <a:spcPts val="0"/>
              </a:spcBef>
              <a:spcAft>
                <a:spcPts val="0"/>
              </a:spcAft>
              <a:buNone/>
            </a:pPr>
            <a:r>
              <a:rPr lang="en" dirty="0">
                <a:solidFill>
                  <a:srgbClr val="000000"/>
                </a:solidFill>
                <a:latin typeface="Arial"/>
                <a:ea typeface="Arial"/>
                <a:cs typeface="Arial"/>
                <a:sym typeface="Arial"/>
              </a:rPr>
              <a:t>However, are they useful?</a:t>
            </a:r>
            <a:endParaRPr sz="800" dirty="0">
              <a:solidFill>
                <a:srgbClr val="000000"/>
              </a:solidFill>
              <a:latin typeface="Arial"/>
              <a:ea typeface="Arial"/>
              <a:cs typeface="Arial"/>
              <a:sym typeface="Arial"/>
            </a:endParaRPr>
          </a:p>
          <a:p>
            <a:pPr marL="0" lvl="0" indent="0" algn="ctr" rtl="0">
              <a:spcBef>
                <a:spcPts val="0"/>
              </a:spcBef>
              <a:spcAft>
                <a:spcPts val="0"/>
              </a:spcAft>
              <a:buNone/>
            </a:pPr>
            <a:endParaRPr sz="800" dirty="0">
              <a:solidFill>
                <a:srgbClr val="000000"/>
              </a:solidFill>
              <a:latin typeface="Arial"/>
              <a:ea typeface="Arial"/>
              <a:cs typeface="Arial"/>
              <a:sym typeface="Arial"/>
            </a:endParaRPr>
          </a:p>
          <a:p>
            <a:pPr marL="0" lvl="0" indent="0" algn="ctr" rtl="0">
              <a:spcBef>
                <a:spcPts val="0"/>
              </a:spcBef>
              <a:spcAft>
                <a:spcPts val="0"/>
              </a:spcAft>
              <a:buNone/>
            </a:pPr>
            <a:endParaRPr sz="800" dirty="0">
              <a:solidFill>
                <a:srgbClr val="000000"/>
              </a:solidFill>
              <a:latin typeface="Arial"/>
              <a:ea typeface="Arial"/>
              <a:cs typeface="Arial"/>
              <a:sym typeface="Arial"/>
            </a:endParaRPr>
          </a:p>
          <a:p>
            <a:pPr marL="0" lvl="0" indent="0" algn="ctr" rtl="0">
              <a:spcBef>
                <a:spcPts val="0"/>
              </a:spcBef>
              <a:spcAft>
                <a:spcPts val="0"/>
              </a:spcAft>
              <a:buNone/>
            </a:pPr>
            <a:r>
              <a:rPr lang="en" dirty="0">
                <a:solidFill>
                  <a:srgbClr val="000000"/>
                </a:solidFill>
                <a:latin typeface="Arial"/>
                <a:ea typeface="Arial"/>
                <a:cs typeface="Arial"/>
                <a:sym typeface="Arial"/>
              </a:rPr>
              <a:t>刻板印象看似不好，但它有用嗎？</a:t>
            </a:r>
            <a:endParaRPr dirty="0">
              <a:solidFill>
                <a:srgbClr val="000000"/>
              </a:solidFill>
              <a:latin typeface="Arial"/>
              <a:ea typeface="Arial"/>
              <a:cs typeface="Arial"/>
              <a:sym typeface="Arial"/>
            </a:endParaRPr>
          </a:p>
        </p:txBody>
      </p:sp>
      <p:sp>
        <p:nvSpPr>
          <p:cNvPr id="225" name="Google Shape;225;p28"/>
          <p:cNvSpPr txBox="1"/>
          <p:nvPr/>
        </p:nvSpPr>
        <p:spPr>
          <a:xfrm>
            <a:off x="405500" y="164850"/>
            <a:ext cx="8472900" cy="88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p:txBody>
      </p:sp>
      <p:sp>
        <p:nvSpPr>
          <p:cNvPr id="226" name="Google Shape;226;p28"/>
          <p:cNvSpPr txBox="1">
            <a:spLocks noGrp="1"/>
          </p:cNvSpPr>
          <p:nvPr>
            <p:ph type="title"/>
          </p:nvPr>
        </p:nvSpPr>
        <p:spPr>
          <a:xfrm>
            <a:off x="249525" y="164850"/>
            <a:ext cx="8520600" cy="885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Mini-debate 小辯論 </a:t>
            </a:r>
            <a:endParaRPr>
              <a:latin typeface="Arial"/>
              <a:ea typeface="Arial"/>
              <a:cs typeface="Arial"/>
              <a:sym typeface="Arial"/>
            </a:endParaRPr>
          </a:p>
        </p:txBody>
      </p:sp>
      <p:pic>
        <p:nvPicPr>
          <p:cNvPr id="228" name="Google Shape;228;p28"/>
          <p:cNvPicPr preferRelativeResize="0"/>
          <p:nvPr/>
        </p:nvPicPr>
        <p:blipFill>
          <a:blip r:embed="rId3">
            <a:alphaModFix/>
          </a:blip>
          <a:stretch>
            <a:fillRect/>
          </a:stretch>
        </p:blipFill>
        <p:spPr>
          <a:xfrm>
            <a:off x="5067843" y="2853735"/>
            <a:ext cx="651220" cy="705822"/>
          </a:xfrm>
          <a:prstGeom prst="rect">
            <a:avLst/>
          </a:prstGeom>
          <a:noFill/>
          <a:ln>
            <a:no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1610" y="2538663"/>
            <a:ext cx="2175038" cy="293395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700" y="319160"/>
            <a:ext cx="8520600" cy="626100"/>
          </a:xfrm>
        </p:spPr>
        <p:txBody>
          <a:bodyPr/>
          <a:lstStyle/>
          <a:p>
            <a:r>
              <a:rPr lang="zh-TW" altLang="en-US" dirty="0"/>
              <a:t>定型觀念的正面影</a:t>
            </a:r>
            <a:r>
              <a:rPr lang="zh-TW" altLang="en-US" dirty="0" smtClean="0"/>
              <a:t>響 </a:t>
            </a:r>
            <a:r>
              <a:rPr lang="en-US" altLang="zh-TW" dirty="0" smtClean="0"/>
              <a:t>The Pros of Stereotypes</a:t>
            </a:r>
            <a:endParaRPr lang="zh-CN" altLang="en-US" dirty="0"/>
          </a:p>
        </p:txBody>
      </p:sp>
      <p:sp>
        <p:nvSpPr>
          <p:cNvPr id="4" name="Text Placeholder 2"/>
          <p:cNvSpPr>
            <a:spLocks noGrp="1"/>
          </p:cNvSpPr>
          <p:nvPr>
            <p:ph type="body" idx="1"/>
          </p:nvPr>
        </p:nvSpPr>
        <p:spPr>
          <a:xfrm>
            <a:off x="311700" y="1152475"/>
            <a:ext cx="8435258" cy="3416400"/>
          </a:xfrm>
        </p:spPr>
        <p:txBody>
          <a:bodyPr/>
          <a:lstStyle/>
          <a:p>
            <a:pPr marL="114300" indent="0">
              <a:buClrTx/>
              <a:buSzPct val="100000"/>
              <a:buNone/>
            </a:pPr>
            <a:r>
              <a:rPr lang="en-US" altLang="zh-CN" sz="2500" dirty="0" smtClean="0">
                <a:solidFill>
                  <a:srgbClr val="000000"/>
                </a:solidFill>
                <a:latin typeface="+mj-lt"/>
              </a:rPr>
              <a:t>1. </a:t>
            </a:r>
            <a:r>
              <a:rPr lang="zh-TW" altLang="en-US" sz="2500" dirty="0" smtClean="0">
                <a:solidFill>
                  <a:srgbClr val="000000"/>
                </a:solidFill>
                <a:latin typeface="+mj-lt"/>
              </a:rPr>
              <a:t>正</a:t>
            </a:r>
            <a:r>
              <a:rPr lang="zh-TW" altLang="en-US" sz="2500" dirty="0">
                <a:solidFill>
                  <a:srgbClr val="000000"/>
                </a:solidFill>
                <a:latin typeface="+mj-lt"/>
              </a:rPr>
              <a:t>面定型觀念的積極作</a:t>
            </a:r>
            <a:r>
              <a:rPr lang="zh-TW" altLang="en-US" sz="2500" dirty="0" smtClean="0">
                <a:solidFill>
                  <a:srgbClr val="000000"/>
                </a:solidFill>
                <a:latin typeface="+mj-lt"/>
              </a:rPr>
              <a:t>用 </a:t>
            </a:r>
            <a:r>
              <a:rPr lang="en-HK" altLang="zh-TW" sz="2500" dirty="0">
                <a:solidFill>
                  <a:srgbClr val="000000"/>
                </a:solidFill>
                <a:latin typeface="+mj-lt"/>
              </a:rPr>
              <a:t>Positive impacts of positive stereotypes </a:t>
            </a:r>
            <a:endParaRPr lang="en-US" altLang="zh-CN" sz="2500" dirty="0" smtClean="0">
              <a:solidFill>
                <a:srgbClr val="000000"/>
              </a:solidFill>
              <a:latin typeface="+mj-lt"/>
            </a:endParaRPr>
          </a:p>
          <a:p>
            <a:pPr marL="114300" indent="0">
              <a:buNone/>
            </a:pPr>
            <a:endParaRPr lang="en-US" altLang="zh-TW" sz="2000" dirty="0">
              <a:solidFill>
                <a:srgbClr val="000000"/>
              </a:solidFill>
              <a:latin typeface="+mj-lt"/>
            </a:endParaRPr>
          </a:p>
          <a:p>
            <a:pPr>
              <a:buFont typeface="Leelawadee UI" panose="020B0502040204020203" pitchFamily="34" charset="-34"/>
              <a:buChar char="-"/>
            </a:pPr>
            <a:r>
              <a:rPr lang="zh-TW" altLang="en-US" sz="2000" dirty="0">
                <a:solidFill>
                  <a:srgbClr val="000000"/>
                </a:solidFill>
                <a:latin typeface="+mj-lt"/>
              </a:rPr>
              <a:t>對一個群體持有正面定型觀念時</a:t>
            </a:r>
            <a:r>
              <a:rPr lang="zh-TW" altLang="en-US" sz="2000" dirty="0" smtClean="0">
                <a:solidFill>
                  <a:srgbClr val="000000"/>
                </a:solidFill>
                <a:latin typeface="+mj-lt"/>
              </a:rPr>
              <a:t>，我</a:t>
            </a:r>
            <a:r>
              <a:rPr lang="zh-TW" altLang="en-US" sz="2000" dirty="0">
                <a:solidFill>
                  <a:srgbClr val="000000"/>
                </a:solidFill>
                <a:latin typeface="+mj-lt"/>
              </a:rPr>
              <a:t>們一般會採取積極的態</a:t>
            </a:r>
            <a:r>
              <a:rPr lang="zh-TW" altLang="en-US" sz="2000" dirty="0" smtClean="0">
                <a:solidFill>
                  <a:srgbClr val="000000"/>
                </a:solidFill>
                <a:latin typeface="+mj-lt"/>
              </a:rPr>
              <a:t>度</a:t>
            </a:r>
            <a:r>
              <a:rPr lang="en-US" altLang="zh-TW" sz="2000" dirty="0">
                <a:solidFill>
                  <a:srgbClr val="000000"/>
                </a:solidFill>
                <a:latin typeface="+mj-lt"/>
              </a:rPr>
              <a:t/>
            </a:r>
            <a:br>
              <a:rPr lang="en-US" altLang="zh-TW" sz="2000" dirty="0">
                <a:solidFill>
                  <a:srgbClr val="000000"/>
                </a:solidFill>
                <a:latin typeface="+mj-lt"/>
              </a:rPr>
            </a:br>
            <a:r>
              <a:rPr lang="en-HK" altLang="zh-TW" sz="2000" dirty="0">
                <a:solidFill>
                  <a:srgbClr val="000000"/>
                </a:solidFill>
                <a:latin typeface="+mj-lt"/>
              </a:rPr>
              <a:t>If we have a positive stereotype towards a certain group of people, we may display more positive </a:t>
            </a:r>
            <a:r>
              <a:rPr lang="en-HK" altLang="zh-TW" sz="2000" dirty="0" err="1">
                <a:solidFill>
                  <a:srgbClr val="000000"/>
                </a:solidFill>
                <a:latin typeface="+mj-lt"/>
              </a:rPr>
              <a:t>behaviors</a:t>
            </a:r>
            <a:r>
              <a:rPr lang="en-HK" altLang="zh-TW" sz="2000" dirty="0">
                <a:solidFill>
                  <a:srgbClr val="000000"/>
                </a:solidFill>
                <a:latin typeface="+mj-lt"/>
              </a:rPr>
              <a:t>, such as being more friendly and trusting. </a:t>
            </a:r>
            <a:endParaRPr lang="en-US" altLang="zh-TW" sz="2000" dirty="0" smtClean="0">
              <a:solidFill>
                <a:srgbClr val="000000"/>
              </a:solidFill>
              <a:latin typeface="+mj-lt"/>
            </a:endParaRPr>
          </a:p>
        </p:txBody>
      </p:sp>
    </p:spTree>
    <p:extLst>
      <p:ext uri="{BB962C8B-B14F-4D97-AF65-F5344CB8AC3E}">
        <p14:creationId xmlns:p14="http://schemas.microsoft.com/office/powerpoint/2010/main" val="1609860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7" name="Google Shape;67;p14"/>
          <p:cNvSpPr txBox="1">
            <a:spLocks noGrp="1"/>
          </p:cNvSpPr>
          <p:nvPr>
            <p:ph type="body" idx="1"/>
          </p:nvPr>
        </p:nvSpPr>
        <p:spPr>
          <a:xfrm>
            <a:off x="169675" y="3580700"/>
            <a:ext cx="2253000" cy="1233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rgbClr val="000000"/>
                </a:solidFill>
                <a:highlight>
                  <a:srgbClr val="FFFFFF"/>
                </a:highlight>
                <a:latin typeface="Arial"/>
                <a:ea typeface="Arial"/>
                <a:cs typeface="Arial"/>
                <a:sym typeface="Arial"/>
              </a:rPr>
              <a:t>Elpie Malicsi</a:t>
            </a:r>
            <a:br>
              <a:rPr lang="en" sz="1600" b="1" dirty="0">
                <a:solidFill>
                  <a:srgbClr val="000000"/>
                </a:solidFill>
                <a:highlight>
                  <a:srgbClr val="FFFFFF"/>
                </a:highlight>
                <a:latin typeface="Arial"/>
                <a:ea typeface="Arial"/>
                <a:cs typeface="Arial"/>
                <a:sym typeface="Arial"/>
              </a:rPr>
            </a:br>
            <a:r>
              <a:rPr lang="en" sz="1600" dirty="0">
                <a:solidFill>
                  <a:srgbClr val="000000"/>
                </a:solidFill>
                <a:highlight>
                  <a:srgbClr val="FFFFFF"/>
                </a:highlight>
                <a:latin typeface="Arial"/>
                <a:ea typeface="Arial"/>
                <a:cs typeface="Arial"/>
                <a:sym typeface="Arial"/>
              </a:rPr>
              <a:t>Filipino 菲律賓人</a:t>
            </a:r>
            <a:endParaRPr sz="1600" dirty="0">
              <a:solidFill>
                <a:srgbClr val="000000"/>
              </a:solidFill>
              <a:highlight>
                <a:srgbClr val="FFFFFF"/>
              </a:highlight>
              <a:latin typeface="Arial"/>
              <a:ea typeface="Arial"/>
              <a:cs typeface="Arial"/>
              <a:sym typeface="Arial"/>
            </a:endParaRPr>
          </a:p>
          <a:p>
            <a:pPr marL="0" lvl="0" indent="0" algn="ctr" rtl="0">
              <a:spcBef>
                <a:spcPts val="1600"/>
              </a:spcBef>
              <a:spcAft>
                <a:spcPts val="1600"/>
              </a:spcAft>
              <a:buNone/>
            </a:pPr>
            <a:endParaRPr sz="1100" dirty="0">
              <a:solidFill>
                <a:srgbClr val="545454"/>
              </a:solidFill>
              <a:highlight>
                <a:srgbClr val="FFFFFF"/>
              </a:highlight>
              <a:latin typeface="Arial"/>
              <a:ea typeface="Arial"/>
              <a:cs typeface="Arial"/>
              <a:sym typeface="Arial"/>
            </a:endParaRPr>
          </a:p>
        </p:txBody>
      </p:sp>
      <p:pic>
        <p:nvPicPr>
          <p:cNvPr id="69" name="Google Shape;69;p14"/>
          <p:cNvPicPr preferRelativeResize="0"/>
          <p:nvPr/>
        </p:nvPicPr>
        <p:blipFill rotWithShape="1">
          <a:blip r:embed="rId3">
            <a:alphaModFix/>
          </a:blip>
          <a:srcRect l="7312" t="9090" r="7762"/>
          <a:stretch/>
        </p:blipFill>
        <p:spPr>
          <a:xfrm>
            <a:off x="6963800" y="1153788"/>
            <a:ext cx="1824050" cy="2003675"/>
          </a:xfrm>
          <a:prstGeom prst="rect">
            <a:avLst/>
          </a:prstGeom>
          <a:noFill/>
          <a:ln>
            <a:noFill/>
          </a:ln>
        </p:spPr>
      </p:pic>
      <p:sp>
        <p:nvSpPr>
          <p:cNvPr id="70" name="Google Shape;70;p14"/>
          <p:cNvSpPr txBox="1">
            <a:spLocks noGrp="1"/>
          </p:cNvSpPr>
          <p:nvPr>
            <p:ph type="body" idx="1"/>
          </p:nvPr>
        </p:nvSpPr>
        <p:spPr>
          <a:xfrm>
            <a:off x="6831075" y="3580700"/>
            <a:ext cx="2089500" cy="80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rgbClr val="000000"/>
                </a:solidFill>
                <a:highlight>
                  <a:schemeClr val="lt1"/>
                </a:highlight>
                <a:latin typeface="Arial"/>
                <a:ea typeface="Arial"/>
                <a:cs typeface="Arial"/>
                <a:sym typeface="Arial"/>
              </a:rPr>
              <a:t>Khan M Hanif</a:t>
            </a:r>
            <a:br>
              <a:rPr lang="en" sz="1600" b="1" dirty="0">
                <a:solidFill>
                  <a:srgbClr val="000000"/>
                </a:solidFill>
                <a:highlight>
                  <a:schemeClr val="lt1"/>
                </a:highlight>
                <a:latin typeface="Arial"/>
                <a:ea typeface="Arial"/>
                <a:cs typeface="Arial"/>
                <a:sym typeface="Arial"/>
              </a:rPr>
            </a:br>
            <a:r>
              <a:rPr lang="en" sz="1600" dirty="0">
                <a:solidFill>
                  <a:srgbClr val="000000"/>
                </a:solidFill>
                <a:highlight>
                  <a:schemeClr val="lt1"/>
                </a:highlight>
                <a:latin typeface="Arial"/>
                <a:ea typeface="Arial"/>
                <a:cs typeface="Arial"/>
                <a:sym typeface="Arial"/>
              </a:rPr>
              <a:t>Pakistan 巴基斯坦</a:t>
            </a:r>
            <a:endParaRPr sz="1600" dirty="0">
              <a:solidFill>
                <a:srgbClr val="000000"/>
              </a:solidFill>
              <a:highlight>
                <a:schemeClr val="lt1"/>
              </a:highlight>
              <a:latin typeface="Arial"/>
              <a:ea typeface="Arial"/>
              <a:cs typeface="Arial"/>
              <a:sym typeface="Arial"/>
            </a:endParaRPr>
          </a:p>
          <a:p>
            <a:pPr marL="0" lvl="0" indent="0" algn="ctr" rtl="0">
              <a:spcBef>
                <a:spcPts val="1600"/>
              </a:spcBef>
              <a:spcAft>
                <a:spcPts val="0"/>
              </a:spcAft>
              <a:buNone/>
            </a:pPr>
            <a:endParaRPr sz="1600" dirty="0">
              <a:solidFill>
                <a:srgbClr val="000000"/>
              </a:solidFill>
              <a:highlight>
                <a:srgbClr val="FFFFFF"/>
              </a:highlight>
              <a:latin typeface="Arial"/>
              <a:ea typeface="Arial"/>
              <a:cs typeface="Arial"/>
              <a:sym typeface="Arial"/>
            </a:endParaRPr>
          </a:p>
          <a:p>
            <a:pPr marL="0" lvl="0" indent="0" algn="ctr" rtl="0">
              <a:spcBef>
                <a:spcPts val="1600"/>
              </a:spcBef>
              <a:spcAft>
                <a:spcPts val="1600"/>
              </a:spcAft>
              <a:buNone/>
            </a:pPr>
            <a:endParaRPr sz="1100" dirty="0">
              <a:solidFill>
                <a:srgbClr val="545454"/>
              </a:solidFill>
              <a:highlight>
                <a:srgbClr val="FFFFFF"/>
              </a:highlight>
              <a:latin typeface="Arial"/>
              <a:ea typeface="Arial"/>
              <a:cs typeface="Arial"/>
              <a:sym typeface="Arial"/>
            </a:endParaRPr>
          </a:p>
        </p:txBody>
      </p:sp>
      <p:sp>
        <p:nvSpPr>
          <p:cNvPr id="71" name="Google Shape;71;p14"/>
          <p:cNvSpPr txBox="1">
            <a:spLocks noGrp="1"/>
          </p:cNvSpPr>
          <p:nvPr>
            <p:ph type="body" idx="1"/>
          </p:nvPr>
        </p:nvSpPr>
        <p:spPr>
          <a:xfrm>
            <a:off x="2460738" y="3490025"/>
            <a:ext cx="2049600" cy="132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b="1" dirty="0">
                <a:solidFill>
                  <a:srgbClr val="000000"/>
                </a:solidFill>
                <a:highlight>
                  <a:srgbClr val="FFFFFF"/>
                </a:highlight>
                <a:latin typeface="Arial"/>
                <a:ea typeface="Arial"/>
                <a:cs typeface="Arial"/>
                <a:sym typeface="Arial"/>
              </a:rPr>
              <a:t> Lee Hin </a:t>
            </a:r>
            <a:r>
              <a:rPr lang="en" sz="1600" b="1" dirty="0">
                <a:solidFill>
                  <a:srgbClr val="000000"/>
                </a:solidFill>
                <a:highlight>
                  <a:schemeClr val="lt1"/>
                </a:highlight>
                <a:latin typeface="Arial"/>
                <a:ea typeface="Arial"/>
                <a:cs typeface="Arial"/>
                <a:sym typeface="Arial"/>
              </a:rPr>
              <a:t>李軒 </a:t>
            </a:r>
            <a:br>
              <a:rPr lang="en" sz="1600" b="1" dirty="0">
                <a:solidFill>
                  <a:srgbClr val="000000"/>
                </a:solidFill>
                <a:highlight>
                  <a:schemeClr val="lt1"/>
                </a:highlight>
                <a:latin typeface="Arial"/>
                <a:ea typeface="Arial"/>
                <a:cs typeface="Arial"/>
                <a:sym typeface="Arial"/>
              </a:rPr>
            </a:br>
            <a:r>
              <a:rPr lang="en" sz="1600" b="1" dirty="0">
                <a:solidFill>
                  <a:srgbClr val="000000"/>
                </a:solidFill>
                <a:highlight>
                  <a:srgbClr val="FFFFFF"/>
                </a:highlight>
                <a:latin typeface="Arial"/>
                <a:ea typeface="Arial"/>
                <a:cs typeface="Arial"/>
                <a:sym typeface="Arial"/>
              </a:rPr>
              <a:t>（</a:t>
            </a:r>
            <a:r>
              <a:rPr lang="en" sz="1600" dirty="0">
                <a:solidFill>
                  <a:srgbClr val="000000"/>
                </a:solidFill>
                <a:latin typeface="Arial"/>
                <a:ea typeface="Arial"/>
                <a:cs typeface="Arial"/>
                <a:sym typeface="Arial"/>
              </a:rPr>
              <a:t>visually impaired視障人士)</a:t>
            </a:r>
            <a:r>
              <a:rPr lang="en" sz="1600" b="1" dirty="0">
                <a:solidFill>
                  <a:srgbClr val="000000"/>
                </a:solidFill>
                <a:highlight>
                  <a:srgbClr val="FFFFFF"/>
                </a:highlight>
                <a:latin typeface="Arial"/>
                <a:ea typeface="Arial"/>
                <a:cs typeface="Arial"/>
                <a:sym typeface="Arial"/>
              </a:rPr>
              <a:t/>
            </a:r>
            <a:br>
              <a:rPr lang="en" sz="1600" b="1" dirty="0">
                <a:solidFill>
                  <a:srgbClr val="000000"/>
                </a:solidFill>
                <a:highlight>
                  <a:srgbClr val="FFFFFF"/>
                </a:highlight>
                <a:latin typeface="Arial"/>
                <a:ea typeface="Arial"/>
                <a:cs typeface="Arial"/>
                <a:sym typeface="Arial"/>
              </a:rPr>
            </a:br>
            <a:r>
              <a:rPr lang="en" sz="1600" dirty="0">
                <a:solidFill>
                  <a:srgbClr val="000000"/>
                </a:solidFill>
                <a:latin typeface="Arial"/>
                <a:ea typeface="Arial"/>
                <a:cs typeface="Arial"/>
                <a:sym typeface="Arial"/>
              </a:rPr>
              <a:t>Hong Kong 香港</a:t>
            </a:r>
            <a:endParaRPr sz="1600" dirty="0">
              <a:solidFill>
                <a:srgbClr val="000000"/>
              </a:solidFill>
              <a:latin typeface="Arial"/>
              <a:ea typeface="Arial"/>
              <a:cs typeface="Arial"/>
              <a:sym typeface="Arial"/>
            </a:endParaRPr>
          </a:p>
          <a:p>
            <a:pPr marL="0" lvl="0" indent="0" algn="ctr" rtl="0">
              <a:spcBef>
                <a:spcPts val="1600"/>
              </a:spcBef>
              <a:spcAft>
                <a:spcPts val="0"/>
              </a:spcAft>
              <a:buNone/>
            </a:pPr>
            <a:endParaRPr dirty="0">
              <a:solidFill>
                <a:srgbClr val="000000"/>
              </a:solidFill>
            </a:endParaRPr>
          </a:p>
          <a:p>
            <a:pPr marL="0" lvl="0" indent="0" algn="l" rtl="0">
              <a:lnSpc>
                <a:spcPct val="100000"/>
              </a:lnSpc>
              <a:spcBef>
                <a:spcPts val="1600"/>
              </a:spcBef>
              <a:spcAft>
                <a:spcPts val="0"/>
              </a:spcAft>
              <a:buNone/>
            </a:pPr>
            <a:endParaRPr sz="1600" b="1" dirty="0">
              <a:solidFill>
                <a:srgbClr val="000000"/>
              </a:solidFill>
              <a:latin typeface="Arial"/>
              <a:ea typeface="Arial"/>
              <a:cs typeface="Arial"/>
              <a:sym typeface="Arial"/>
            </a:endParaRPr>
          </a:p>
          <a:p>
            <a:pPr marL="0" lvl="0" indent="0" algn="l" rtl="0">
              <a:lnSpc>
                <a:spcPct val="100000"/>
              </a:lnSpc>
              <a:spcBef>
                <a:spcPts val="0"/>
              </a:spcBef>
              <a:spcAft>
                <a:spcPts val="0"/>
              </a:spcAft>
              <a:buNone/>
            </a:pPr>
            <a:endParaRPr sz="1600" b="1" dirty="0">
              <a:solidFill>
                <a:srgbClr val="000000"/>
              </a:solidFill>
              <a:highlight>
                <a:srgbClr val="FFFFFF"/>
              </a:highlight>
              <a:latin typeface="Arial"/>
              <a:ea typeface="Arial"/>
              <a:cs typeface="Arial"/>
              <a:sym typeface="Arial"/>
            </a:endParaRPr>
          </a:p>
          <a:p>
            <a:pPr marL="0" lvl="0" indent="0" algn="l" rtl="0">
              <a:lnSpc>
                <a:spcPct val="100000"/>
              </a:lnSpc>
              <a:spcBef>
                <a:spcPts val="0"/>
              </a:spcBef>
              <a:spcAft>
                <a:spcPts val="0"/>
              </a:spcAft>
              <a:buNone/>
            </a:pPr>
            <a:endParaRPr sz="1100" dirty="0">
              <a:solidFill>
                <a:srgbClr val="545454"/>
              </a:solidFill>
              <a:highlight>
                <a:srgbClr val="FFFFFF"/>
              </a:highlight>
              <a:latin typeface="Arial"/>
              <a:ea typeface="Arial"/>
              <a:cs typeface="Arial"/>
              <a:sym typeface="Arial"/>
            </a:endParaRPr>
          </a:p>
          <a:p>
            <a:pPr marL="0" lvl="0" indent="0" algn="l" rtl="0">
              <a:spcBef>
                <a:spcPts val="0"/>
              </a:spcBef>
              <a:spcAft>
                <a:spcPts val="0"/>
              </a:spcAft>
              <a:buNone/>
            </a:pPr>
            <a:endParaRPr sz="1600" b="1" dirty="0">
              <a:solidFill>
                <a:srgbClr val="000000"/>
              </a:solidFill>
              <a:latin typeface="Arial"/>
              <a:ea typeface="Arial"/>
              <a:cs typeface="Arial"/>
              <a:sym typeface="Arial"/>
            </a:endParaRPr>
          </a:p>
          <a:p>
            <a:pPr marL="0" lvl="0" indent="0" algn="l" rtl="0">
              <a:spcBef>
                <a:spcPts val="1600"/>
              </a:spcBef>
              <a:spcAft>
                <a:spcPts val="0"/>
              </a:spcAft>
              <a:buNone/>
            </a:pPr>
            <a:endParaRPr sz="1600" b="1" dirty="0">
              <a:solidFill>
                <a:srgbClr val="000000"/>
              </a:solidFill>
              <a:highlight>
                <a:srgbClr val="FFFFFF"/>
              </a:highlight>
              <a:latin typeface="Arial"/>
              <a:ea typeface="Arial"/>
              <a:cs typeface="Arial"/>
              <a:sym typeface="Arial"/>
            </a:endParaRPr>
          </a:p>
          <a:p>
            <a:pPr marL="0" lvl="0" indent="0" algn="l" rtl="0">
              <a:spcBef>
                <a:spcPts val="1600"/>
              </a:spcBef>
              <a:spcAft>
                <a:spcPts val="1600"/>
              </a:spcAft>
              <a:buNone/>
            </a:pPr>
            <a:endParaRPr sz="1100" dirty="0">
              <a:solidFill>
                <a:srgbClr val="545454"/>
              </a:solidFill>
              <a:highlight>
                <a:srgbClr val="FFFFFF"/>
              </a:highlight>
              <a:latin typeface="Arial"/>
              <a:ea typeface="Arial"/>
              <a:cs typeface="Arial"/>
              <a:sym typeface="Arial"/>
            </a:endParaRPr>
          </a:p>
        </p:txBody>
      </p:sp>
      <p:sp>
        <p:nvSpPr>
          <p:cNvPr id="72" name="Google Shape;72;p14"/>
          <p:cNvSpPr txBox="1">
            <a:spLocks noGrp="1"/>
          </p:cNvSpPr>
          <p:nvPr>
            <p:ph type="body" idx="1"/>
          </p:nvPr>
        </p:nvSpPr>
        <p:spPr>
          <a:xfrm>
            <a:off x="4741575" y="3490025"/>
            <a:ext cx="2089500" cy="80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US" sz="1600" b="1" dirty="0" smtClean="0">
                <a:solidFill>
                  <a:srgbClr val="000000"/>
                </a:solidFill>
                <a:latin typeface="Arial"/>
                <a:ea typeface="Arial"/>
                <a:cs typeface="Arial"/>
                <a:sym typeface="Arial"/>
              </a:rPr>
              <a:t>余翠怡</a:t>
            </a:r>
            <a:endParaRPr lang="en-US" altLang="zh-CN" sz="1600" b="1" dirty="0" smtClean="0">
              <a:solidFill>
                <a:srgbClr val="000000"/>
              </a:solidFill>
              <a:latin typeface="Arial"/>
              <a:ea typeface="Arial"/>
              <a:cs typeface="Arial"/>
              <a:sym typeface="Arial"/>
            </a:endParaRPr>
          </a:p>
          <a:p>
            <a:pPr marL="0" lvl="0" indent="0" algn="ctr">
              <a:buNone/>
            </a:pPr>
            <a:r>
              <a:rPr lang="en" sz="1600" b="1" dirty="0" smtClean="0">
                <a:solidFill>
                  <a:srgbClr val="000000"/>
                </a:solidFill>
                <a:latin typeface="Arial"/>
                <a:ea typeface="Arial"/>
                <a:cs typeface="Arial"/>
                <a:sym typeface="Arial"/>
              </a:rPr>
              <a:t>(</a:t>
            </a:r>
            <a:r>
              <a:rPr lang="en" sz="1600" dirty="0" smtClean="0">
                <a:solidFill>
                  <a:srgbClr val="000000"/>
                </a:solidFill>
                <a:latin typeface="Arial"/>
                <a:ea typeface="Arial"/>
                <a:cs typeface="Arial"/>
                <a:sym typeface="Arial"/>
              </a:rPr>
              <a:t>physically disabled </a:t>
            </a:r>
            <a:r>
              <a:rPr lang="zh-CN" altLang="en-US" sz="1600" dirty="0" smtClean="0">
                <a:solidFill>
                  <a:srgbClr val="000000"/>
                </a:solidFill>
                <a:latin typeface="Arial"/>
                <a:ea typeface="Arial"/>
                <a:cs typeface="Arial"/>
                <a:sym typeface="Arial"/>
              </a:rPr>
              <a:t>殘疾人士</a:t>
            </a:r>
            <a:r>
              <a:rPr lang="en" sz="1600" dirty="0" smtClean="0">
                <a:solidFill>
                  <a:srgbClr val="212121"/>
                </a:solidFill>
                <a:highlight>
                  <a:srgbClr val="FFFFFF"/>
                </a:highlight>
                <a:latin typeface="Arial"/>
                <a:ea typeface="Arial"/>
                <a:cs typeface="Arial"/>
                <a:sym typeface="Arial"/>
              </a:rPr>
              <a:t>)</a:t>
            </a:r>
            <a:r>
              <a:rPr lang="en" sz="1600" b="1" dirty="0">
                <a:solidFill>
                  <a:srgbClr val="000000"/>
                </a:solidFill>
                <a:latin typeface="Arial"/>
                <a:ea typeface="Arial"/>
                <a:cs typeface="Arial"/>
                <a:sym typeface="Arial"/>
              </a:rPr>
              <a:t/>
            </a:r>
            <a:br>
              <a:rPr lang="en" sz="1600" b="1" dirty="0">
                <a:solidFill>
                  <a:srgbClr val="000000"/>
                </a:solidFill>
                <a:latin typeface="Arial"/>
                <a:ea typeface="Arial"/>
                <a:cs typeface="Arial"/>
                <a:sym typeface="Arial"/>
              </a:rPr>
            </a:br>
            <a:r>
              <a:rPr lang="en-GB" altLang="zh-CN" sz="1600" dirty="0">
                <a:solidFill>
                  <a:srgbClr val="000000"/>
                </a:solidFill>
                <a:latin typeface="Arial"/>
                <a:ea typeface="Arial"/>
                <a:cs typeface="Arial"/>
                <a:sym typeface="Arial"/>
              </a:rPr>
              <a:t>Hong Kong </a:t>
            </a:r>
            <a:r>
              <a:rPr lang="zh-CN" altLang="en-US" sz="1600" dirty="0">
                <a:solidFill>
                  <a:srgbClr val="000000"/>
                </a:solidFill>
                <a:latin typeface="Arial"/>
                <a:ea typeface="Arial"/>
                <a:cs typeface="Arial"/>
                <a:sym typeface="Arial"/>
              </a:rPr>
              <a:t>香港</a:t>
            </a:r>
          </a:p>
          <a:p>
            <a:pPr marL="0" lvl="0" indent="0" algn="l" rtl="0">
              <a:spcBef>
                <a:spcPts val="1600"/>
              </a:spcBef>
              <a:spcAft>
                <a:spcPts val="0"/>
              </a:spcAft>
              <a:buNone/>
            </a:pPr>
            <a:endParaRPr sz="1600" dirty="0">
              <a:solidFill>
                <a:srgbClr val="000000"/>
              </a:solidFill>
              <a:latin typeface="Arial"/>
              <a:ea typeface="Arial"/>
              <a:cs typeface="Arial"/>
              <a:sym typeface="Arial"/>
            </a:endParaRPr>
          </a:p>
          <a:p>
            <a:pPr marL="0" lvl="0" indent="0" algn="l" rtl="0">
              <a:spcBef>
                <a:spcPts val="1600"/>
              </a:spcBef>
              <a:spcAft>
                <a:spcPts val="0"/>
              </a:spcAft>
              <a:buNone/>
            </a:pPr>
            <a:endParaRPr dirty="0">
              <a:solidFill>
                <a:srgbClr val="000000"/>
              </a:solidFill>
            </a:endParaRPr>
          </a:p>
          <a:p>
            <a:pPr marL="0" lvl="0" indent="0" algn="l" rtl="0">
              <a:lnSpc>
                <a:spcPct val="100000"/>
              </a:lnSpc>
              <a:spcBef>
                <a:spcPts val="1600"/>
              </a:spcBef>
              <a:spcAft>
                <a:spcPts val="0"/>
              </a:spcAft>
              <a:buNone/>
            </a:pPr>
            <a:endParaRPr sz="1600" b="1" dirty="0">
              <a:solidFill>
                <a:srgbClr val="000000"/>
              </a:solidFill>
              <a:latin typeface="Arial"/>
              <a:ea typeface="Arial"/>
              <a:cs typeface="Arial"/>
              <a:sym typeface="Arial"/>
            </a:endParaRPr>
          </a:p>
          <a:p>
            <a:pPr marL="0" lvl="0" indent="0" algn="l" rtl="0">
              <a:lnSpc>
                <a:spcPct val="100000"/>
              </a:lnSpc>
              <a:spcBef>
                <a:spcPts val="0"/>
              </a:spcBef>
              <a:spcAft>
                <a:spcPts val="0"/>
              </a:spcAft>
              <a:buNone/>
            </a:pPr>
            <a:endParaRPr sz="1600" b="1" dirty="0">
              <a:solidFill>
                <a:srgbClr val="000000"/>
              </a:solidFill>
              <a:highlight>
                <a:srgbClr val="FFFFFF"/>
              </a:highlight>
              <a:latin typeface="Arial"/>
              <a:ea typeface="Arial"/>
              <a:cs typeface="Arial"/>
              <a:sym typeface="Arial"/>
            </a:endParaRPr>
          </a:p>
          <a:p>
            <a:pPr marL="0" lvl="0" indent="0" algn="l" rtl="0">
              <a:lnSpc>
                <a:spcPct val="100000"/>
              </a:lnSpc>
              <a:spcBef>
                <a:spcPts val="0"/>
              </a:spcBef>
              <a:spcAft>
                <a:spcPts val="0"/>
              </a:spcAft>
              <a:buNone/>
            </a:pPr>
            <a:endParaRPr sz="1100" dirty="0">
              <a:solidFill>
                <a:srgbClr val="545454"/>
              </a:solidFill>
              <a:highlight>
                <a:srgbClr val="FFFFFF"/>
              </a:highlight>
              <a:latin typeface="Arial"/>
              <a:ea typeface="Arial"/>
              <a:cs typeface="Arial"/>
              <a:sym typeface="Arial"/>
            </a:endParaRPr>
          </a:p>
          <a:p>
            <a:pPr marL="0" lvl="0" indent="0" algn="l" rtl="0">
              <a:spcBef>
                <a:spcPts val="0"/>
              </a:spcBef>
              <a:spcAft>
                <a:spcPts val="0"/>
              </a:spcAft>
              <a:buNone/>
            </a:pPr>
            <a:endParaRPr sz="1600" b="1" dirty="0">
              <a:solidFill>
                <a:srgbClr val="000000"/>
              </a:solidFill>
              <a:latin typeface="Arial"/>
              <a:ea typeface="Arial"/>
              <a:cs typeface="Arial"/>
              <a:sym typeface="Arial"/>
            </a:endParaRPr>
          </a:p>
          <a:p>
            <a:pPr marL="0" lvl="0" indent="0" algn="l" rtl="0">
              <a:spcBef>
                <a:spcPts val="1600"/>
              </a:spcBef>
              <a:spcAft>
                <a:spcPts val="0"/>
              </a:spcAft>
              <a:buNone/>
            </a:pPr>
            <a:endParaRPr sz="1600" b="1" dirty="0">
              <a:solidFill>
                <a:srgbClr val="000000"/>
              </a:solidFill>
              <a:highlight>
                <a:srgbClr val="FFFFFF"/>
              </a:highlight>
              <a:latin typeface="Arial"/>
              <a:ea typeface="Arial"/>
              <a:cs typeface="Arial"/>
              <a:sym typeface="Arial"/>
            </a:endParaRPr>
          </a:p>
          <a:p>
            <a:pPr marL="0" lvl="0" indent="0" algn="l" rtl="0">
              <a:spcBef>
                <a:spcPts val="1600"/>
              </a:spcBef>
              <a:spcAft>
                <a:spcPts val="1600"/>
              </a:spcAft>
              <a:buNone/>
            </a:pPr>
            <a:endParaRPr sz="1100" dirty="0">
              <a:solidFill>
                <a:srgbClr val="545454"/>
              </a:solidFill>
              <a:highlight>
                <a:srgbClr val="FFFFFF"/>
              </a:highlight>
              <a:latin typeface="Arial"/>
              <a:ea typeface="Arial"/>
              <a:cs typeface="Arial"/>
              <a:sym typeface="Aria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4108" y="1059838"/>
            <a:ext cx="1570209" cy="2093612"/>
          </a:xfrm>
          <a:prstGeom prst="rect">
            <a:avLst/>
          </a:prstGeom>
        </p:spPr>
      </p:pic>
      <p:sp>
        <p:nvSpPr>
          <p:cNvPr id="12" name="Google Shape;82;p15"/>
          <p:cNvSpPr txBox="1">
            <a:spLocks noGrp="1"/>
          </p:cNvSpPr>
          <p:nvPr>
            <p:ph type="title"/>
          </p:nvPr>
        </p:nvSpPr>
        <p:spPr>
          <a:xfrm>
            <a:off x="311700" y="104450"/>
            <a:ext cx="8520600" cy="626100"/>
          </a:xfrm>
          <a:prstGeom prst="rect">
            <a:avLst/>
          </a:prstGeom>
        </p:spPr>
        <p:txBody>
          <a:bodyPr spcFirstLastPara="1" wrap="square" lIns="91425" tIns="91425" rIns="91425" bIns="91425" anchor="t" anchorCtr="0">
            <a:noAutofit/>
          </a:bodyPr>
          <a:lstStyle/>
          <a:p>
            <a:pPr lvl="0"/>
            <a:r>
              <a:rPr lang="en-GB" dirty="0">
                <a:latin typeface="Arial"/>
                <a:ea typeface="Arial"/>
                <a:cs typeface="Arial"/>
                <a:sym typeface="Arial"/>
              </a:rPr>
              <a:t>Matching </a:t>
            </a:r>
            <a:r>
              <a:rPr lang="en-GB" dirty="0" smtClean="0">
                <a:latin typeface="Arial"/>
                <a:ea typeface="Arial"/>
                <a:cs typeface="Arial"/>
                <a:sym typeface="Arial"/>
              </a:rPr>
              <a:t>game </a:t>
            </a:r>
            <a:r>
              <a:rPr lang="zh-CN" altLang="en-US" dirty="0" smtClean="0">
                <a:latin typeface="Arial"/>
                <a:ea typeface="Arial"/>
                <a:cs typeface="Arial"/>
                <a:sym typeface="Arial"/>
              </a:rPr>
              <a:t>配</a:t>
            </a:r>
            <a:r>
              <a:rPr lang="zh-CN" altLang="en-US" dirty="0">
                <a:latin typeface="Arial"/>
                <a:ea typeface="Arial"/>
                <a:cs typeface="Arial"/>
                <a:sym typeface="Arial"/>
              </a:rPr>
              <a:t>對挑戰</a:t>
            </a:r>
            <a:endParaRPr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3061" y="1153763"/>
            <a:ext cx="1999687" cy="1999687"/>
          </a:xfrm>
          <a:prstGeom prst="rect">
            <a:avLst/>
          </a:prstGeom>
        </p:spPr>
      </p:pic>
      <p:pic>
        <p:nvPicPr>
          <p:cNvPr id="11" name="Google Shape;99;p16"/>
          <p:cNvPicPr preferRelativeResize="0"/>
          <p:nvPr/>
        </p:nvPicPr>
        <p:blipFill rotWithShape="1">
          <a:blip r:embed="rId6">
            <a:alphaModFix/>
          </a:blip>
          <a:srcRect l="81910" t="30748" r="3144" b="40333"/>
          <a:stretch/>
        </p:blipFill>
        <p:spPr>
          <a:xfrm>
            <a:off x="551759" y="1153762"/>
            <a:ext cx="1548947" cy="1999687"/>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029" y="215757"/>
            <a:ext cx="8520600" cy="626100"/>
          </a:xfrm>
        </p:spPr>
        <p:txBody>
          <a:bodyPr/>
          <a:lstStyle/>
          <a:p>
            <a:r>
              <a:rPr lang="zh-TW" altLang="en-US" dirty="0"/>
              <a:t>定型觀念的正面影</a:t>
            </a:r>
            <a:r>
              <a:rPr lang="zh-TW" altLang="en-US" dirty="0" smtClean="0"/>
              <a:t>響 </a:t>
            </a:r>
            <a:r>
              <a:rPr lang="en-US" altLang="zh-TW" dirty="0" smtClean="0"/>
              <a:t>The Pros of Stereotypes</a:t>
            </a:r>
            <a:endParaRPr lang="zh-CN" altLang="en-US" dirty="0"/>
          </a:p>
        </p:txBody>
      </p:sp>
      <p:sp>
        <p:nvSpPr>
          <p:cNvPr id="4" name="Text Placeholder 2"/>
          <p:cNvSpPr>
            <a:spLocks noGrp="1"/>
          </p:cNvSpPr>
          <p:nvPr>
            <p:ph type="body" idx="1"/>
          </p:nvPr>
        </p:nvSpPr>
        <p:spPr>
          <a:xfrm>
            <a:off x="456576" y="1108061"/>
            <a:ext cx="7981119" cy="3416400"/>
          </a:xfrm>
        </p:spPr>
        <p:txBody>
          <a:bodyPr/>
          <a:lstStyle/>
          <a:p>
            <a:pPr marL="114300" indent="0">
              <a:buClrTx/>
              <a:buSzPct val="100000"/>
              <a:buNone/>
            </a:pPr>
            <a:r>
              <a:rPr lang="en-US" altLang="zh-TW" sz="2500" dirty="0" smtClean="0">
                <a:solidFill>
                  <a:srgbClr val="000000"/>
                </a:solidFill>
                <a:latin typeface="+mj-lt"/>
              </a:rPr>
              <a:t>2. </a:t>
            </a:r>
            <a:r>
              <a:rPr lang="zh-TW" altLang="en-US" sz="2500" dirty="0" smtClean="0">
                <a:solidFill>
                  <a:srgbClr val="000000"/>
                </a:solidFill>
                <a:latin typeface="+mj-lt"/>
              </a:rPr>
              <a:t>簡</a:t>
            </a:r>
            <a:r>
              <a:rPr lang="zh-TW" altLang="en-US" sz="2500" dirty="0">
                <a:solidFill>
                  <a:srgbClr val="000000"/>
                </a:solidFill>
                <a:latin typeface="+mj-lt"/>
              </a:rPr>
              <a:t>化認知過程，適應環</a:t>
            </a:r>
            <a:r>
              <a:rPr lang="zh-TW" altLang="en-US" sz="2500" dirty="0" smtClean="0">
                <a:solidFill>
                  <a:srgbClr val="000000"/>
                </a:solidFill>
                <a:latin typeface="+mj-lt"/>
              </a:rPr>
              <a:t>境 </a:t>
            </a:r>
            <a:r>
              <a:rPr lang="en-HK" altLang="zh-TW" sz="2500" dirty="0" smtClean="0">
                <a:solidFill>
                  <a:srgbClr val="000000"/>
                </a:solidFill>
                <a:latin typeface="+mj-lt"/>
              </a:rPr>
              <a:t>Simplification </a:t>
            </a:r>
            <a:r>
              <a:rPr lang="en-HK" altLang="zh-TW" sz="2500" dirty="0">
                <a:solidFill>
                  <a:srgbClr val="000000"/>
                </a:solidFill>
                <a:latin typeface="+mj-lt"/>
              </a:rPr>
              <a:t>of cognitive processes and adaptation of </a:t>
            </a:r>
            <a:r>
              <a:rPr lang="en-HK" altLang="zh-TW" sz="2500" dirty="0" smtClean="0">
                <a:solidFill>
                  <a:srgbClr val="000000"/>
                </a:solidFill>
                <a:latin typeface="+mj-lt"/>
              </a:rPr>
              <a:t> the </a:t>
            </a:r>
            <a:r>
              <a:rPr lang="en-HK" altLang="zh-TW" sz="2500" dirty="0">
                <a:solidFill>
                  <a:srgbClr val="000000"/>
                </a:solidFill>
                <a:latin typeface="+mj-lt"/>
              </a:rPr>
              <a:t>environment </a:t>
            </a:r>
            <a:endParaRPr lang="en-US" altLang="zh-TW" sz="2500" dirty="0">
              <a:solidFill>
                <a:srgbClr val="000000"/>
              </a:solidFill>
              <a:latin typeface="+mj-lt"/>
            </a:endParaRPr>
          </a:p>
          <a:p>
            <a:pPr marL="114300" indent="0">
              <a:buClrTx/>
              <a:buSzPct val="100000"/>
              <a:buNone/>
            </a:pPr>
            <a:endParaRPr lang="en-US" altLang="zh-TW" sz="2000" dirty="0">
              <a:solidFill>
                <a:srgbClr val="000000"/>
              </a:solidFill>
              <a:latin typeface="+mj-lt"/>
            </a:endParaRPr>
          </a:p>
          <a:p>
            <a:pPr>
              <a:buFont typeface="Leelawadee UI" panose="020B0502040204020203" pitchFamily="34" charset="-34"/>
              <a:buChar char="-"/>
            </a:pPr>
            <a:r>
              <a:rPr lang="zh-TW" altLang="en-US" sz="2000" dirty="0">
                <a:solidFill>
                  <a:srgbClr val="000000"/>
                </a:solidFill>
                <a:latin typeface="+mj-lt"/>
              </a:rPr>
              <a:t>定型觀念讓我們簡化認知過程，節省大量時間和精力，因此可在某些情況下作出快速反應和應對措</a:t>
            </a:r>
            <a:r>
              <a:rPr lang="zh-TW" altLang="en-US" sz="2000" dirty="0" smtClean="0">
                <a:solidFill>
                  <a:srgbClr val="000000"/>
                </a:solidFill>
                <a:latin typeface="+mj-lt"/>
              </a:rPr>
              <a:t>施。</a:t>
            </a:r>
            <a:r>
              <a:rPr lang="en-US" altLang="zh-TW" sz="2000" dirty="0" smtClean="0">
                <a:solidFill>
                  <a:srgbClr val="000000"/>
                </a:solidFill>
                <a:latin typeface="+mj-lt"/>
              </a:rPr>
              <a:t/>
            </a:r>
            <a:br>
              <a:rPr lang="en-US" altLang="zh-TW" sz="2000" dirty="0" smtClean="0">
                <a:solidFill>
                  <a:srgbClr val="000000"/>
                </a:solidFill>
                <a:latin typeface="+mj-lt"/>
              </a:rPr>
            </a:br>
            <a:r>
              <a:rPr lang="en-HK" altLang="zh-TW" sz="2000" dirty="0" smtClean="0">
                <a:solidFill>
                  <a:srgbClr val="000000"/>
                </a:solidFill>
                <a:latin typeface="+mj-lt"/>
              </a:rPr>
              <a:t>Stereotypes </a:t>
            </a:r>
            <a:r>
              <a:rPr lang="en-HK" altLang="zh-TW" sz="2000" dirty="0">
                <a:solidFill>
                  <a:srgbClr val="000000"/>
                </a:solidFill>
                <a:latin typeface="+mj-lt"/>
              </a:rPr>
              <a:t>allow individuals to simplify complex information, so as to facilitate quick judgments and reactions. </a:t>
            </a:r>
            <a:endParaRPr lang="zh-CN" altLang="en-US" sz="2000" dirty="0">
              <a:latin typeface="+mj-lt"/>
            </a:endParaRPr>
          </a:p>
        </p:txBody>
      </p:sp>
    </p:spTree>
    <p:extLst>
      <p:ext uri="{BB962C8B-B14F-4D97-AF65-F5344CB8AC3E}">
        <p14:creationId xmlns:p14="http://schemas.microsoft.com/office/powerpoint/2010/main" val="18609197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69029" y="102592"/>
            <a:ext cx="8520600" cy="626100"/>
          </a:xfrm>
        </p:spPr>
        <p:txBody>
          <a:bodyPr/>
          <a:lstStyle/>
          <a:p>
            <a:r>
              <a:rPr lang="zh-TW" altLang="en-US" dirty="0"/>
              <a:t>定型觀念</a:t>
            </a:r>
            <a:r>
              <a:rPr lang="zh-TW" altLang="en-US" dirty="0" smtClean="0"/>
              <a:t>的</a:t>
            </a:r>
            <a:r>
              <a:rPr lang="zh-CN" altLang="en-US" dirty="0" smtClean="0"/>
              <a:t>負</a:t>
            </a:r>
            <a:r>
              <a:rPr lang="zh-TW" altLang="en-US" dirty="0" smtClean="0"/>
              <a:t>面</a:t>
            </a:r>
            <a:r>
              <a:rPr lang="zh-TW" altLang="en-US" dirty="0"/>
              <a:t>影</a:t>
            </a:r>
            <a:r>
              <a:rPr lang="zh-TW" altLang="en-US" dirty="0" smtClean="0"/>
              <a:t>響 </a:t>
            </a:r>
            <a:r>
              <a:rPr lang="en-US" altLang="zh-TW" dirty="0" smtClean="0"/>
              <a:t>The Cons of Stereotypes</a:t>
            </a:r>
            <a:endParaRPr lang="zh-CN" altLang="en-US" dirty="0"/>
          </a:p>
        </p:txBody>
      </p:sp>
      <p:sp>
        <p:nvSpPr>
          <p:cNvPr id="7" name="Text Placeholder 2"/>
          <p:cNvSpPr>
            <a:spLocks noGrp="1"/>
          </p:cNvSpPr>
          <p:nvPr>
            <p:ph type="body" idx="1"/>
          </p:nvPr>
        </p:nvSpPr>
        <p:spPr>
          <a:xfrm>
            <a:off x="311700" y="861039"/>
            <a:ext cx="8477929" cy="3416400"/>
          </a:xfrm>
        </p:spPr>
        <p:txBody>
          <a:bodyPr/>
          <a:lstStyle/>
          <a:p>
            <a:pPr marL="114300" indent="0">
              <a:buClrTx/>
              <a:buSzPct val="100000"/>
              <a:buNone/>
            </a:pPr>
            <a:r>
              <a:rPr lang="en-US" altLang="zh-TW" sz="2500" dirty="0" smtClean="0">
                <a:solidFill>
                  <a:srgbClr val="000000"/>
                </a:solidFill>
                <a:latin typeface="+mj-lt"/>
              </a:rPr>
              <a:t>1. </a:t>
            </a:r>
            <a:r>
              <a:rPr lang="zh-TW" altLang="en-US" sz="2500" dirty="0" smtClean="0">
                <a:solidFill>
                  <a:srgbClr val="000000"/>
                </a:solidFill>
                <a:latin typeface="+mj-lt"/>
              </a:rPr>
              <a:t>先</a:t>
            </a:r>
            <a:r>
              <a:rPr lang="zh-TW" altLang="en-US" sz="2500" dirty="0">
                <a:solidFill>
                  <a:srgbClr val="000000"/>
                </a:solidFill>
                <a:latin typeface="+mj-lt"/>
              </a:rPr>
              <a:t>入為主的偏見</a:t>
            </a:r>
            <a:endParaRPr lang="en-US" altLang="zh-CN" sz="2500" dirty="0" smtClean="0">
              <a:solidFill>
                <a:srgbClr val="000000"/>
              </a:solidFill>
              <a:latin typeface="+mj-lt"/>
            </a:endParaRPr>
          </a:p>
          <a:p>
            <a:pPr marL="114300" indent="0">
              <a:buNone/>
            </a:pPr>
            <a:endParaRPr lang="en-US" altLang="zh-TW" sz="2000" dirty="0">
              <a:solidFill>
                <a:srgbClr val="000000"/>
              </a:solidFill>
              <a:latin typeface="+mj-lt"/>
            </a:endParaRPr>
          </a:p>
          <a:p>
            <a:pPr>
              <a:buFont typeface="Leelawadee UI" panose="020B0502040204020203" pitchFamily="34" charset="-34"/>
              <a:buChar char="-"/>
            </a:pPr>
            <a:r>
              <a:rPr lang="zh-TW" altLang="en-US" sz="2000" dirty="0">
                <a:solidFill>
                  <a:srgbClr val="000000"/>
                </a:solidFill>
                <a:latin typeface="+mj-lt"/>
              </a:rPr>
              <a:t>當接觸一些新事物或認識一些陌生人時，我們很容易會根據過往有限的經驗，</a:t>
            </a:r>
            <a:r>
              <a:rPr lang="zh-TW" altLang="en-US" sz="2000" dirty="0" smtClean="0">
                <a:solidFill>
                  <a:srgbClr val="000000"/>
                </a:solidFill>
                <a:latin typeface="+mj-lt"/>
              </a:rPr>
              <a:t>把直</a:t>
            </a:r>
            <a:r>
              <a:rPr lang="zh-TW" altLang="en-US" sz="2000" dirty="0">
                <a:solidFill>
                  <a:srgbClr val="000000"/>
                </a:solidFill>
                <a:latin typeface="+mj-lt"/>
              </a:rPr>
              <a:t>覺認為是「正常」或「基本」的特點應用在對方</a:t>
            </a:r>
            <a:r>
              <a:rPr lang="zh-TW" altLang="en-US" sz="2000" dirty="0" smtClean="0">
                <a:solidFill>
                  <a:srgbClr val="000000"/>
                </a:solidFill>
                <a:latin typeface="+mj-lt"/>
              </a:rPr>
              <a:t>身</a:t>
            </a:r>
            <a:r>
              <a:rPr lang="zh-CN" altLang="en-US" sz="2000" dirty="0">
                <a:solidFill>
                  <a:srgbClr val="000000"/>
                </a:solidFill>
                <a:latin typeface="+mj-lt"/>
              </a:rPr>
              <a:t>。</a:t>
            </a:r>
            <a:r>
              <a:rPr lang="en-HK" altLang="zh-TW" sz="2000" dirty="0" smtClean="0">
                <a:solidFill>
                  <a:srgbClr val="000000"/>
                </a:solidFill>
                <a:latin typeface="+mj-lt"/>
              </a:rPr>
              <a:t>When </a:t>
            </a:r>
            <a:r>
              <a:rPr lang="en-HK" altLang="zh-TW" sz="2000" dirty="0">
                <a:solidFill>
                  <a:srgbClr val="000000"/>
                </a:solidFill>
                <a:latin typeface="+mj-lt"/>
              </a:rPr>
              <a:t>we face a novel situation or get to know new people, we tend to apply our previous knowledge of what we considered as norm on the novel situation or newly met person.</a:t>
            </a:r>
            <a:endParaRPr lang="en-US" altLang="zh-TW" sz="2000" dirty="0" smtClean="0">
              <a:solidFill>
                <a:srgbClr val="000000"/>
              </a:solidFill>
              <a:latin typeface="+mj-lt"/>
            </a:endParaRPr>
          </a:p>
          <a:p>
            <a:pPr marL="139700" indent="0">
              <a:buNone/>
            </a:pPr>
            <a:endParaRPr lang="en-US" altLang="zh-CN" sz="2000" dirty="0">
              <a:solidFill>
                <a:srgbClr val="000000"/>
              </a:solidFill>
              <a:latin typeface="+mj-lt"/>
            </a:endParaRPr>
          </a:p>
        </p:txBody>
      </p:sp>
    </p:spTree>
    <p:extLst>
      <p:ext uri="{BB962C8B-B14F-4D97-AF65-F5344CB8AC3E}">
        <p14:creationId xmlns:p14="http://schemas.microsoft.com/office/powerpoint/2010/main" val="34564164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9029" y="934435"/>
            <a:ext cx="8520600" cy="3462486"/>
          </a:xfrm>
          <a:prstGeom prst="rect">
            <a:avLst/>
          </a:prstGeom>
        </p:spPr>
        <p:txBody>
          <a:bodyPr wrap="square">
            <a:spAutoFit/>
          </a:bodyPr>
          <a:lstStyle/>
          <a:p>
            <a:pPr marL="139700" indent="0">
              <a:buNone/>
            </a:pPr>
            <a:r>
              <a:rPr lang="en-US" altLang="zh-TW" sz="2500" dirty="0" smtClean="0"/>
              <a:t>2. </a:t>
            </a:r>
            <a:r>
              <a:rPr lang="zh-TW" altLang="en-US" sz="2500" dirty="0" smtClean="0"/>
              <a:t>忽</a:t>
            </a:r>
            <a:r>
              <a:rPr lang="zh-TW" altLang="en-US" sz="2500" dirty="0"/>
              <a:t>略個別差異性</a:t>
            </a:r>
            <a:endParaRPr lang="en-US" altLang="zh-TW" sz="2500" dirty="0"/>
          </a:p>
          <a:p>
            <a:pPr marL="139700" indent="0">
              <a:buNone/>
            </a:pPr>
            <a:endParaRPr lang="en-US" altLang="zh-TW" sz="2000" dirty="0"/>
          </a:p>
          <a:p>
            <a:pPr marL="342900" indent="-342900">
              <a:buFont typeface="Leelawadee UI" panose="020B0502040204020203" pitchFamily="34" charset="-34"/>
              <a:buChar char="-"/>
            </a:pPr>
            <a:r>
              <a:rPr lang="zh-TW" altLang="en-US" sz="2000" dirty="0"/>
              <a:t>當人們對某群體持有正面的定型觀念時，例如認為普遍亞洲學生都擁有較高的數學天分，人們對亞洲學生數學成績的期望便會提高</a:t>
            </a:r>
            <a:r>
              <a:rPr lang="zh-TW" altLang="en-US" sz="2000" dirty="0" smtClean="0"/>
              <a:t>。</a:t>
            </a:r>
            <a:r>
              <a:rPr lang="en-US" altLang="zh-TW" sz="2000" dirty="0" smtClean="0"/>
              <a:t/>
            </a:r>
            <a:br>
              <a:rPr lang="en-US" altLang="zh-TW" sz="2000" dirty="0" smtClean="0"/>
            </a:br>
            <a:r>
              <a:rPr lang="en-HK" altLang="zh-TW" sz="2000" dirty="0" smtClean="0"/>
              <a:t>Positive </a:t>
            </a:r>
            <a:r>
              <a:rPr lang="en-HK" altLang="zh-TW" sz="2000" dirty="0"/>
              <a:t>stereotypes such as “Asian are better in mathematics” can raise teachers’ expectations of Asian students’ mathematics achievement</a:t>
            </a:r>
            <a:r>
              <a:rPr lang="en-HK" altLang="zh-TW" sz="2000" dirty="0" smtClean="0"/>
              <a:t>.</a:t>
            </a:r>
          </a:p>
          <a:p>
            <a:pPr marL="342900" indent="-342900">
              <a:buFont typeface="Leelawadee UI" panose="020B0502040204020203" pitchFamily="34" charset="-34"/>
              <a:buChar char="-"/>
            </a:pPr>
            <a:r>
              <a:rPr lang="zh-TW" altLang="en-US" sz="2000" dirty="0" smtClean="0"/>
              <a:t>可</a:t>
            </a:r>
            <a:r>
              <a:rPr lang="zh-TW" altLang="en-US" sz="2000" dirty="0"/>
              <a:t>是數學成績欠佳的學生卻容易因達</a:t>
            </a:r>
            <a:r>
              <a:rPr lang="zh-CN" altLang="en-US" sz="2000" dirty="0"/>
              <a:t>不</a:t>
            </a:r>
            <a:r>
              <a:rPr lang="zh-TW" altLang="en-US" sz="2000" dirty="0"/>
              <a:t>到別人的期望而得到負</a:t>
            </a:r>
            <a:r>
              <a:rPr lang="zh-TW" altLang="en-US" sz="2000" dirty="0" smtClean="0"/>
              <a:t>面</a:t>
            </a:r>
            <a:r>
              <a:rPr lang="zh-CN" altLang="en-US" sz="2000" dirty="0" smtClean="0"/>
              <a:t>評價</a:t>
            </a:r>
            <a:r>
              <a:rPr lang="en-US" altLang="zh-TW" sz="2000" dirty="0"/>
              <a:t/>
            </a:r>
            <a:br>
              <a:rPr lang="en-US" altLang="zh-TW" sz="2000" dirty="0"/>
            </a:br>
            <a:r>
              <a:rPr lang="en-HK" altLang="zh-TW" sz="2000" dirty="0" smtClean="0"/>
              <a:t>Those </a:t>
            </a:r>
            <a:r>
              <a:rPr lang="en-HK" altLang="zh-TW" sz="2000" dirty="0"/>
              <a:t>who fall short of the teachers’ expectation may be evaluated negatively and develop a sense of inferiority.</a:t>
            </a:r>
            <a:endParaRPr lang="en-US" altLang="zh-TW" sz="2000" dirty="0"/>
          </a:p>
          <a:p>
            <a:pPr>
              <a:buFont typeface="Leelawadee UI" panose="020B0502040204020203" pitchFamily="34" charset="-34"/>
              <a:buChar char="-"/>
            </a:pPr>
            <a:endParaRPr lang="zh-CN" altLang="en-US" dirty="0"/>
          </a:p>
        </p:txBody>
      </p:sp>
      <p:sp>
        <p:nvSpPr>
          <p:cNvPr id="6" name="Title 1"/>
          <p:cNvSpPr txBox="1">
            <a:spLocks/>
          </p:cNvSpPr>
          <p:nvPr/>
        </p:nvSpPr>
        <p:spPr>
          <a:xfrm>
            <a:off x="269029" y="102592"/>
            <a:ext cx="8520600" cy="6261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zh-TW" altLang="en-US" smtClean="0"/>
              <a:t>定型觀念的</a:t>
            </a:r>
            <a:r>
              <a:rPr lang="zh-CN" altLang="en-US" smtClean="0"/>
              <a:t>負</a:t>
            </a:r>
            <a:r>
              <a:rPr lang="zh-TW" altLang="en-US" smtClean="0"/>
              <a:t>面影響 </a:t>
            </a:r>
            <a:r>
              <a:rPr lang="en-US" altLang="zh-TW" smtClean="0"/>
              <a:t>The Cons of Stereotypes</a:t>
            </a:r>
            <a:endParaRPr lang="zh-CN" altLang="en-US" dirty="0"/>
          </a:p>
        </p:txBody>
      </p:sp>
    </p:spTree>
    <p:extLst>
      <p:ext uri="{BB962C8B-B14F-4D97-AF65-F5344CB8AC3E}">
        <p14:creationId xmlns:p14="http://schemas.microsoft.com/office/powerpoint/2010/main" val="31887576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54371" y="211562"/>
            <a:ext cx="8520600" cy="6261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zh-TW" altLang="en-US" dirty="0" smtClean="0"/>
              <a:t>定型觀念的</a:t>
            </a:r>
            <a:r>
              <a:rPr lang="zh-CN" altLang="en-US" dirty="0" smtClean="0"/>
              <a:t>負</a:t>
            </a:r>
            <a:r>
              <a:rPr lang="zh-TW" altLang="en-US" dirty="0" smtClean="0"/>
              <a:t>面影響 </a:t>
            </a:r>
            <a:r>
              <a:rPr lang="en-US" altLang="zh-TW" dirty="0" smtClean="0"/>
              <a:t>The Cons of Stereotypes</a:t>
            </a:r>
            <a:endParaRPr lang="zh-CN" altLang="en-US" dirty="0"/>
          </a:p>
        </p:txBody>
      </p:sp>
      <p:sp>
        <p:nvSpPr>
          <p:cNvPr id="6" name="Text Placeholder 2"/>
          <p:cNvSpPr txBox="1">
            <a:spLocks/>
          </p:cNvSpPr>
          <p:nvPr/>
        </p:nvSpPr>
        <p:spPr>
          <a:xfrm>
            <a:off x="397042" y="921884"/>
            <a:ext cx="8435258" cy="34164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1pPr>
            <a:lvl2pPr marL="914400" marR="0" lvl="1"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2pPr>
            <a:lvl3pPr marL="1371600" marR="0" lvl="2"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3pPr>
            <a:lvl4pPr marL="1828800" marR="0" lvl="3"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4pPr>
            <a:lvl5pPr marL="2286000" marR="0" lvl="4"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5pPr>
            <a:lvl6pPr marL="2743200" marR="0" lvl="5"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6pPr>
            <a:lvl7pPr marL="3200400" marR="0" lvl="6"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7pPr>
            <a:lvl8pPr marL="3657600" marR="0" lvl="7" indent="-304800" algn="l" rtl="0">
              <a:lnSpc>
                <a:spcPct val="115000"/>
              </a:lnSpc>
              <a:spcBef>
                <a:spcPts val="1600"/>
              </a:spcBef>
              <a:spcAft>
                <a:spcPts val="0"/>
              </a:spcAft>
              <a:buClr>
                <a:schemeClr val="dk2"/>
              </a:buClr>
              <a:buSzPts val="1200"/>
              <a:buFont typeface="Lato"/>
              <a:buChar char="○"/>
              <a:defRPr sz="1200" b="0" i="0" u="none" strike="noStrike" cap="none">
                <a:solidFill>
                  <a:schemeClr val="dk2"/>
                </a:solidFill>
                <a:latin typeface="Lato"/>
                <a:ea typeface="Lato"/>
                <a:cs typeface="Lato"/>
                <a:sym typeface="Lato"/>
              </a:defRPr>
            </a:lvl8pPr>
            <a:lvl9pPr marL="4114800" marR="0" lvl="8" indent="-304800" algn="l" rtl="0">
              <a:lnSpc>
                <a:spcPct val="115000"/>
              </a:lnSpc>
              <a:spcBef>
                <a:spcPts val="1600"/>
              </a:spcBef>
              <a:spcAft>
                <a:spcPts val="1600"/>
              </a:spcAft>
              <a:buClr>
                <a:schemeClr val="dk2"/>
              </a:buClr>
              <a:buSzPts val="1200"/>
              <a:buFont typeface="Lato"/>
              <a:buChar char="■"/>
              <a:defRPr sz="1200" b="0" i="0" u="none" strike="noStrike" cap="none">
                <a:solidFill>
                  <a:schemeClr val="dk2"/>
                </a:solidFill>
                <a:latin typeface="Lato"/>
                <a:ea typeface="Lato"/>
                <a:cs typeface="Lato"/>
                <a:sym typeface="Lato"/>
              </a:defRPr>
            </a:lvl9pPr>
          </a:lstStyle>
          <a:p>
            <a:pPr marL="114300" indent="0">
              <a:buClrTx/>
              <a:buSzPct val="100000"/>
              <a:buFont typeface="Lato"/>
              <a:buNone/>
            </a:pPr>
            <a:r>
              <a:rPr lang="en-US" altLang="zh-TW" sz="2500" dirty="0" smtClean="0">
                <a:solidFill>
                  <a:srgbClr val="000000"/>
                </a:solidFill>
                <a:latin typeface="+mj-lt"/>
              </a:rPr>
              <a:t>3. </a:t>
            </a:r>
            <a:r>
              <a:rPr lang="zh-CN" altLang="en-US" sz="2500" dirty="0" smtClean="0">
                <a:solidFill>
                  <a:srgbClr val="000000"/>
                </a:solidFill>
                <a:latin typeface="+mj-lt"/>
              </a:rPr>
              <a:t>定型觀念威脅 </a:t>
            </a:r>
            <a:r>
              <a:rPr lang="en-US" altLang="zh-TW" sz="2500" dirty="0" smtClean="0">
                <a:solidFill>
                  <a:srgbClr val="000000"/>
                </a:solidFill>
                <a:latin typeface="+mj-lt"/>
              </a:rPr>
              <a:t>Stereotype threat</a:t>
            </a:r>
            <a:endParaRPr lang="en-US" altLang="zh-TW" sz="2000" dirty="0" smtClean="0">
              <a:solidFill>
                <a:srgbClr val="000000"/>
              </a:solidFill>
              <a:latin typeface="+mj-lt"/>
            </a:endParaRPr>
          </a:p>
          <a:p>
            <a:pPr>
              <a:buFont typeface="Leelawadee UI" panose="020B0502040204020203" pitchFamily="34" charset="-34"/>
              <a:buChar char="-"/>
            </a:pPr>
            <a:r>
              <a:rPr lang="zh-TW" altLang="en-US" sz="2000" dirty="0" smtClean="0">
                <a:solidFill>
                  <a:srgbClr val="000000"/>
                </a:solidFill>
                <a:latin typeface="+mj-lt"/>
              </a:rPr>
              <a:t>當某群體擁有的社會身份帶有某個負面定型觀念時，他們會害怕自己的行為表現正好印證定型觀念而出現焦慮，導致表現失準。</a:t>
            </a:r>
            <a:r>
              <a:rPr lang="en-HK" altLang="zh-TW" sz="2000" dirty="0">
                <a:solidFill>
                  <a:srgbClr val="000000"/>
                </a:solidFill>
                <a:latin typeface="+mj-lt"/>
              </a:rPr>
              <a:t>People who are the target of negative stereotypes may become anxious that they will be judged according to those stereotypes, and this stereotypic threat may interfere with their performance. </a:t>
            </a:r>
            <a:endParaRPr lang="en-US" altLang="zh-TW" sz="2000" dirty="0" smtClean="0">
              <a:solidFill>
                <a:srgbClr val="000000"/>
              </a:solidFill>
              <a:latin typeface="+mj-lt"/>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0040" y="3301397"/>
            <a:ext cx="2065880" cy="184210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5920" y="3234955"/>
            <a:ext cx="1373167" cy="190854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050890">
            <a:off x="5380281" y="3174154"/>
            <a:ext cx="1014490" cy="1314935"/>
          </a:xfrm>
          <a:prstGeom prst="rect">
            <a:avLst/>
          </a:prstGeom>
        </p:spPr>
      </p:pic>
    </p:spTree>
    <p:extLst>
      <p:ext uri="{BB962C8B-B14F-4D97-AF65-F5344CB8AC3E}">
        <p14:creationId xmlns:p14="http://schemas.microsoft.com/office/powerpoint/2010/main" val="39205740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2" descr="Related 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Title 1"/>
          <p:cNvSpPr>
            <a:spLocks noGrp="1"/>
          </p:cNvSpPr>
          <p:nvPr>
            <p:ph type="title"/>
          </p:nvPr>
        </p:nvSpPr>
        <p:spPr>
          <a:xfrm>
            <a:off x="269029" y="102592"/>
            <a:ext cx="8520600" cy="626100"/>
          </a:xfrm>
        </p:spPr>
        <p:txBody>
          <a:bodyPr/>
          <a:lstStyle/>
          <a:p>
            <a:r>
              <a:rPr lang="zh-TW" altLang="en-US" dirty="0"/>
              <a:t>定型觀念</a:t>
            </a:r>
            <a:r>
              <a:rPr lang="zh-TW" altLang="en-US" dirty="0" smtClean="0"/>
              <a:t>的</a:t>
            </a:r>
            <a:r>
              <a:rPr lang="zh-CN" altLang="en-US" dirty="0" smtClean="0"/>
              <a:t>負</a:t>
            </a:r>
            <a:r>
              <a:rPr lang="zh-TW" altLang="en-US" dirty="0" smtClean="0"/>
              <a:t>面</a:t>
            </a:r>
            <a:r>
              <a:rPr lang="zh-TW" altLang="en-US" dirty="0"/>
              <a:t>影</a:t>
            </a:r>
            <a:r>
              <a:rPr lang="zh-TW" altLang="en-US" dirty="0" smtClean="0"/>
              <a:t>響 </a:t>
            </a:r>
            <a:r>
              <a:rPr lang="en-US" altLang="zh-TW" dirty="0" smtClean="0"/>
              <a:t>The Cons of Stereotypes</a:t>
            </a:r>
            <a:endParaRPr lang="zh-CN" altLang="en-US" dirty="0"/>
          </a:p>
        </p:txBody>
      </p:sp>
      <p:sp>
        <p:nvSpPr>
          <p:cNvPr id="21" name="Text Placeholder 2"/>
          <p:cNvSpPr>
            <a:spLocks noGrp="1"/>
          </p:cNvSpPr>
          <p:nvPr>
            <p:ph type="body" idx="1"/>
          </p:nvPr>
        </p:nvSpPr>
        <p:spPr>
          <a:xfrm>
            <a:off x="307975" y="728692"/>
            <a:ext cx="8435258" cy="4909793"/>
          </a:xfrm>
        </p:spPr>
        <p:txBody>
          <a:bodyPr/>
          <a:lstStyle/>
          <a:p>
            <a:pPr marL="114300" indent="0">
              <a:buClrTx/>
              <a:buSzPct val="100000"/>
              <a:buNone/>
            </a:pPr>
            <a:r>
              <a:rPr lang="en-US" altLang="zh-TW" sz="2500" dirty="0" smtClean="0">
                <a:solidFill>
                  <a:srgbClr val="000000"/>
                </a:solidFill>
                <a:latin typeface="+mj-lt"/>
              </a:rPr>
              <a:t>4. </a:t>
            </a:r>
            <a:r>
              <a:rPr lang="zh-TW" altLang="en-US" sz="2500" dirty="0" smtClean="0">
                <a:solidFill>
                  <a:srgbClr val="000000"/>
                </a:solidFill>
                <a:latin typeface="+mj-lt"/>
              </a:rPr>
              <a:t>負</a:t>
            </a:r>
            <a:r>
              <a:rPr lang="zh-TW" altLang="en-US" sz="2500" dirty="0">
                <a:solidFill>
                  <a:srgbClr val="000000"/>
                </a:solidFill>
                <a:latin typeface="+mj-lt"/>
              </a:rPr>
              <a:t>面定型觀念的內化和惡性循</a:t>
            </a:r>
            <a:r>
              <a:rPr lang="zh-TW" altLang="en-US" sz="2500" dirty="0" smtClean="0">
                <a:solidFill>
                  <a:srgbClr val="000000"/>
                </a:solidFill>
                <a:latin typeface="+mj-lt"/>
              </a:rPr>
              <a:t>環</a:t>
            </a:r>
            <a:br>
              <a:rPr lang="zh-TW" altLang="en-US" sz="2500" dirty="0" smtClean="0">
                <a:solidFill>
                  <a:srgbClr val="000000"/>
                </a:solidFill>
                <a:latin typeface="+mj-lt"/>
              </a:rPr>
            </a:br>
            <a:endParaRPr lang="en-US" altLang="zh-TW" sz="200" dirty="0" smtClean="0">
              <a:solidFill>
                <a:srgbClr val="000000"/>
              </a:solidFill>
              <a:latin typeface="+mj-lt"/>
            </a:endParaRPr>
          </a:p>
          <a:p>
            <a:pPr indent="-342900">
              <a:buClrTx/>
              <a:buSzPct val="100000"/>
              <a:buFont typeface="Leelawadee UI" panose="020B0502040204020203" pitchFamily="34" charset="-34"/>
              <a:buChar char="-"/>
            </a:pPr>
            <a:r>
              <a:rPr lang="zh-TW" altLang="en-US" sz="2000" dirty="0">
                <a:solidFill>
                  <a:srgbClr val="000000"/>
                </a:solidFill>
                <a:latin typeface="+mj-lt"/>
              </a:rPr>
              <a:t>如果社會上對某個群體持有定型觀念，這種印象可能會逐漸內化為他們的特質</a:t>
            </a:r>
            <a:r>
              <a:rPr lang="zh-TW" altLang="en-US" sz="2000" dirty="0" smtClean="0">
                <a:solidFill>
                  <a:srgbClr val="000000"/>
                </a:solidFill>
                <a:latin typeface="+mj-lt"/>
              </a:rPr>
              <a:t>。</a:t>
            </a:r>
            <a:r>
              <a:rPr lang="en-HK" altLang="zh-TW" sz="2000" dirty="0">
                <a:solidFill>
                  <a:srgbClr val="000000"/>
                </a:solidFill>
                <a:latin typeface="+mj-lt"/>
              </a:rPr>
              <a:t>Certain negative stereotypes may be internalized by the target group, fostering the formation of </a:t>
            </a:r>
            <a:r>
              <a:rPr lang="en-HK" altLang="zh-TW" sz="2000" dirty="0" smtClean="0">
                <a:solidFill>
                  <a:srgbClr val="000000"/>
                </a:solidFill>
                <a:latin typeface="+mj-lt"/>
              </a:rPr>
              <a:t>self-stereotype</a:t>
            </a:r>
          </a:p>
          <a:p>
            <a:pPr indent="-342900">
              <a:buClrTx/>
              <a:buSzPct val="100000"/>
              <a:buFont typeface="Leelawadee UI" panose="020B0502040204020203" pitchFamily="34" charset="-34"/>
              <a:buChar char="-"/>
            </a:pPr>
            <a:endParaRPr lang="en-US" altLang="zh-TW" sz="2000" dirty="0" smtClean="0">
              <a:solidFill>
                <a:srgbClr val="000000"/>
              </a:solidFill>
              <a:latin typeface="+mj-lt"/>
            </a:endParaRPr>
          </a:p>
          <a:p>
            <a:pPr indent="-342900">
              <a:buClrTx/>
              <a:buSzPct val="100000"/>
              <a:buFont typeface="Leelawadee UI" panose="020B0502040204020203" pitchFamily="34" charset="-34"/>
              <a:buChar char="-"/>
            </a:pPr>
            <a:r>
              <a:rPr lang="zh-TW" altLang="en-US" sz="2000" dirty="0">
                <a:solidFill>
                  <a:srgbClr val="000000"/>
                </a:solidFill>
                <a:latin typeface="+mj-lt"/>
              </a:rPr>
              <a:t>例如，大多數人對老年人持有健忘的負面定型觀念，如老人家自己也持有這種定型觀念，會預期自己記憶力不好，每次忘記事情時就歸咎於自己的年</a:t>
            </a:r>
            <a:r>
              <a:rPr lang="zh-TW" altLang="en-US" sz="2000" dirty="0" smtClean="0">
                <a:solidFill>
                  <a:srgbClr val="000000"/>
                </a:solidFill>
                <a:latin typeface="+mj-lt"/>
              </a:rPr>
              <a:t>紀</a:t>
            </a:r>
            <a:r>
              <a:rPr lang="zh-CN" altLang="en-US" sz="2000" dirty="0" smtClean="0">
                <a:solidFill>
                  <a:srgbClr val="000000"/>
                </a:solidFill>
                <a:latin typeface="+mj-lt"/>
              </a:rPr>
              <a:t>。</a:t>
            </a:r>
            <a:r>
              <a:rPr lang="en-US" altLang="zh-TW" sz="2000" dirty="0" smtClean="0">
                <a:solidFill>
                  <a:srgbClr val="000000"/>
                </a:solidFill>
                <a:latin typeface="+mj-lt"/>
              </a:rPr>
              <a:t> </a:t>
            </a:r>
            <a:r>
              <a:rPr lang="en-HK" altLang="zh-TW" sz="2000" dirty="0" smtClean="0">
                <a:solidFill>
                  <a:srgbClr val="000000"/>
                </a:solidFill>
                <a:latin typeface="+mj-lt"/>
              </a:rPr>
              <a:t>For </a:t>
            </a:r>
            <a:r>
              <a:rPr lang="en-HK" altLang="zh-TW" sz="2000" dirty="0">
                <a:solidFill>
                  <a:srgbClr val="000000"/>
                </a:solidFill>
                <a:latin typeface="+mj-lt"/>
              </a:rPr>
              <a:t>example, the elderly are stereotyped as being forgetful. When this negative stereotype is internalized, the elderly may expect themselves to have poor memory and blame their age when they forget things.</a:t>
            </a:r>
            <a:endParaRPr lang="en-US" altLang="zh-TW" sz="2000" dirty="0" smtClean="0">
              <a:solidFill>
                <a:srgbClr val="000000"/>
              </a:solidFill>
              <a:latin typeface="+mj-lt"/>
            </a:endParaRPr>
          </a:p>
          <a:p>
            <a:pPr indent="-342900">
              <a:buClrTx/>
              <a:buSzPct val="100000"/>
              <a:buFont typeface="Leelawadee UI" panose="020B0502040204020203" pitchFamily="34" charset="-34"/>
              <a:buChar char="-"/>
            </a:pPr>
            <a:endParaRPr lang="en-US" altLang="zh-TW" sz="2000" dirty="0">
              <a:solidFill>
                <a:srgbClr val="000000"/>
              </a:solidFill>
              <a:latin typeface="+mj-lt"/>
            </a:endParaRPr>
          </a:p>
          <a:p>
            <a:pPr indent="-342900">
              <a:buClrTx/>
              <a:buSzPct val="100000"/>
              <a:buFont typeface="Leelawadee UI" panose="020B0502040204020203" pitchFamily="34" charset="-34"/>
              <a:buChar char="-"/>
            </a:pPr>
            <a:endParaRPr lang="en-US" altLang="zh-TW" sz="2000" dirty="0" smtClean="0">
              <a:solidFill>
                <a:srgbClr val="000000"/>
              </a:solidFill>
              <a:latin typeface="+mj-lt"/>
            </a:endParaRPr>
          </a:p>
        </p:txBody>
      </p:sp>
    </p:spTree>
    <p:extLst>
      <p:ext uri="{BB962C8B-B14F-4D97-AF65-F5344CB8AC3E}">
        <p14:creationId xmlns:p14="http://schemas.microsoft.com/office/powerpoint/2010/main" val="10644399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947" y="1279123"/>
            <a:ext cx="1391334" cy="255860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377" y="1662690"/>
            <a:ext cx="2483259" cy="179147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9219" y="445518"/>
            <a:ext cx="2292469" cy="3047061"/>
          </a:xfrm>
          <a:prstGeom prst="rect">
            <a:avLst/>
          </a:prstGeom>
        </p:spPr>
      </p:pic>
      <p:sp>
        <p:nvSpPr>
          <p:cNvPr id="10" name="TextBox 9"/>
          <p:cNvSpPr txBox="1"/>
          <p:nvPr/>
        </p:nvSpPr>
        <p:spPr>
          <a:xfrm>
            <a:off x="324170" y="3750611"/>
            <a:ext cx="2686888" cy="1169551"/>
          </a:xfrm>
          <a:prstGeom prst="rect">
            <a:avLst/>
          </a:prstGeom>
          <a:noFill/>
        </p:spPr>
        <p:txBody>
          <a:bodyPr wrap="square" rtlCol="0">
            <a:spAutoFit/>
          </a:bodyPr>
          <a:lstStyle/>
          <a:p>
            <a:r>
              <a:rPr lang="zh-TW" altLang="en-US" dirty="0"/>
              <a:t>很多人對黑人有較衝動和兇狠的定型觀念</a:t>
            </a:r>
            <a:r>
              <a:rPr lang="zh-TW" altLang="en-US" dirty="0" smtClean="0"/>
              <a:t>。</a:t>
            </a:r>
            <a:r>
              <a:rPr lang="en-HK" altLang="zh-CN" dirty="0" smtClean="0"/>
              <a:t>Some </a:t>
            </a:r>
            <a:r>
              <a:rPr lang="en-HK" altLang="zh-CN" dirty="0"/>
              <a:t>White people have a stereotypical view on Black people being more impulsive and violent.</a:t>
            </a:r>
            <a:endParaRPr lang="en-US" altLang="zh-CN" dirty="0"/>
          </a:p>
        </p:txBody>
      </p:sp>
      <p:sp>
        <p:nvSpPr>
          <p:cNvPr id="11" name="TextBox 10"/>
          <p:cNvSpPr txBox="1"/>
          <p:nvPr/>
        </p:nvSpPr>
        <p:spPr>
          <a:xfrm>
            <a:off x="3142377" y="3708022"/>
            <a:ext cx="2660972" cy="1384995"/>
          </a:xfrm>
          <a:prstGeom prst="rect">
            <a:avLst/>
          </a:prstGeom>
          <a:noFill/>
        </p:spPr>
        <p:txBody>
          <a:bodyPr wrap="square" rtlCol="0">
            <a:spAutoFit/>
          </a:bodyPr>
          <a:lstStyle/>
          <a:p>
            <a:r>
              <a:rPr lang="zh-CN" altLang="en-US" dirty="0"/>
              <a:t>他們較不喜歡黑人，也容易對黑人產生負面情</a:t>
            </a:r>
            <a:r>
              <a:rPr lang="zh-CN" altLang="en-US" dirty="0" smtClean="0"/>
              <a:t>感</a:t>
            </a:r>
            <a:r>
              <a:rPr lang="zh-CN" altLang="en-GB" dirty="0" smtClean="0"/>
              <a:t>，</a:t>
            </a:r>
            <a:r>
              <a:rPr lang="zh-CN" altLang="en-US" dirty="0"/>
              <a:t>形成偏</a:t>
            </a:r>
            <a:r>
              <a:rPr lang="zh-CN" altLang="en-US" dirty="0" smtClean="0"/>
              <a:t>見</a:t>
            </a:r>
            <a:r>
              <a:rPr lang="zh-CN" altLang="en-GB" dirty="0" smtClean="0"/>
              <a:t>。</a:t>
            </a:r>
            <a:endParaRPr lang="en-US" altLang="zh-CN" dirty="0" smtClean="0"/>
          </a:p>
          <a:p>
            <a:r>
              <a:rPr lang="en-HK" altLang="zh-TW" dirty="0"/>
              <a:t>They tend to dislike Black people and have negative affect towards them, leading to prejudice.</a:t>
            </a:r>
            <a:endParaRPr lang="en-US" altLang="zh-TW" dirty="0"/>
          </a:p>
        </p:txBody>
      </p:sp>
      <p:sp>
        <p:nvSpPr>
          <p:cNvPr id="12" name="TextBox 11"/>
          <p:cNvSpPr txBox="1"/>
          <p:nvPr/>
        </p:nvSpPr>
        <p:spPr>
          <a:xfrm>
            <a:off x="6148756" y="3524566"/>
            <a:ext cx="2853394" cy="1600438"/>
          </a:xfrm>
          <a:prstGeom prst="rect">
            <a:avLst/>
          </a:prstGeom>
          <a:noFill/>
        </p:spPr>
        <p:txBody>
          <a:bodyPr wrap="square" rtlCol="0">
            <a:spAutoFit/>
          </a:bodyPr>
          <a:lstStyle/>
          <a:p>
            <a:r>
              <a:rPr lang="zh-TW" altLang="en-US" dirty="0"/>
              <a:t>最後他們會做出相應的行</a:t>
            </a:r>
            <a:r>
              <a:rPr lang="zh-TW" altLang="en-US" dirty="0" smtClean="0"/>
              <a:t>為，</a:t>
            </a:r>
            <a:r>
              <a:rPr lang="zh-TW" altLang="en-US" dirty="0"/>
              <a:t>例如迴避或疏遠，導致歧視</a:t>
            </a:r>
            <a:r>
              <a:rPr lang="zh-TW" altLang="en-US" dirty="0" smtClean="0"/>
              <a:t>行為。</a:t>
            </a:r>
            <a:r>
              <a:rPr lang="en-HK" altLang="zh-TW" dirty="0" smtClean="0"/>
              <a:t>At </a:t>
            </a:r>
            <a:r>
              <a:rPr lang="en-HK" altLang="zh-TW" dirty="0"/>
              <a:t>the end, these White people may display corresponding </a:t>
            </a:r>
            <a:r>
              <a:rPr lang="en-HK" altLang="zh-TW" dirty="0" err="1"/>
              <a:t>behaviors</a:t>
            </a:r>
            <a:r>
              <a:rPr lang="en-HK" altLang="zh-TW" dirty="0"/>
              <a:t>, such as avoiding contact with black people and even alienating them, leading to discrimination.</a:t>
            </a:r>
            <a:endParaRPr lang="en-US" altLang="zh-CN" dirty="0"/>
          </a:p>
        </p:txBody>
      </p:sp>
      <p:sp>
        <p:nvSpPr>
          <p:cNvPr id="13" name="Right Arrow 12"/>
          <p:cNvSpPr/>
          <p:nvPr/>
        </p:nvSpPr>
        <p:spPr>
          <a:xfrm>
            <a:off x="5532140" y="2488039"/>
            <a:ext cx="737118" cy="293254"/>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19050" dir="2700000" algn="tl" rotWithShape="0">
                  <a:schemeClr val="dk1">
                    <a:alpha val="40000"/>
                  </a:schemeClr>
                </a:outerShdw>
              </a:effectLst>
            </a:endParaRPr>
          </a:p>
        </p:txBody>
      </p:sp>
      <p:sp>
        <p:nvSpPr>
          <p:cNvPr id="14" name="Right Arrow 13"/>
          <p:cNvSpPr/>
          <p:nvPr/>
        </p:nvSpPr>
        <p:spPr>
          <a:xfrm>
            <a:off x="2483334" y="2488039"/>
            <a:ext cx="737118" cy="293254"/>
          </a:xfrm>
          <a:prstGeom prst="righ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19050" dir="2700000" algn="tl" rotWithShape="0">
                  <a:schemeClr val="dk1">
                    <a:alpha val="40000"/>
                  </a:schemeClr>
                </a:outerShdw>
              </a:effectLst>
            </a:endParaRPr>
          </a:p>
        </p:txBody>
      </p:sp>
      <p:sp>
        <p:nvSpPr>
          <p:cNvPr id="20" name="Title 1"/>
          <p:cNvSpPr>
            <a:spLocks noGrp="1"/>
          </p:cNvSpPr>
          <p:nvPr>
            <p:ph type="title"/>
          </p:nvPr>
        </p:nvSpPr>
        <p:spPr>
          <a:xfrm>
            <a:off x="269029" y="102592"/>
            <a:ext cx="8520600" cy="626100"/>
          </a:xfrm>
        </p:spPr>
        <p:txBody>
          <a:bodyPr/>
          <a:lstStyle/>
          <a:p>
            <a:r>
              <a:rPr lang="zh-TW" altLang="en-US" dirty="0"/>
              <a:t>定型觀念</a:t>
            </a:r>
            <a:r>
              <a:rPr lang="zh-TW" altLang="en-US" dirty="0" smtClean="0"/>
              <a:t>的</a:t>
            </a:r>
            <a:r>
              <a:rPr lang="zh-CN" altLang="en-US" dirty="0" smtClean="0"/>
              <a:t>負</a:t>
            </a:r>
            <a:r>
              <a:rPr lang="zh-TW" altLang="en-US" dirty="0" smtClean="0"/>
              <a:t>面</a:t>
            </a:r>
            <a:r>
              <a:rPr lang="zh-TW" altLang="en-US" dirty="0"/>
              <a:t>影</a:t>
            </a:r>
            <a:r>
              <a:rPr lang="zh-TW" altLang="en-US" dirty="0" smtClean="0"/>
              <a:t>響 </a:t>
            </a:r>
            <a:r>
              <a:rPr lang="en-US" altLang="zh-TW" dirty="0" smtClean="0"/>
              <a:t>The Cons of Stereotypes</a:t>
            </a:r>
            <a:endParaRPr lang="zh-CN" altLang="en-US" dirty="0"/>
          </a:p>
        </p:txBody>
      </p:sp>
      <p:sp>
        <p:nvSpPr>
          <p:cNvPr id="21" name="Text Placeholder 2"/>
          <p:cNvSpPr>
            <a:spLocks noGrp="1"/>
          </p:cNvSpPr>
          <p:nvPr>
            <p:ph type="body" idx="1"/>
          </p:nvPr>
        </p:nvSpPr>
        <p:spPr>
          <a:xfrm>
            <a:off x="166377" y="760913"/>
            <a:ext cx="8435258" cy="644696"/>
          </a:xfrm>
        </p:spPr>
        <p:txBody>
          <a:bodyPr/>
          <a:lstStyle/>
          <a:p>
            <a:pPr marL="114300" indent="0">
              <a:buClrTx/>
              <a:buSzPct val="100000"/>
              <a:buNone/>
            </a:pPr>
            <a:r>
              <a:rPr lang="en-US" altLang="zh-TW" sz="2500" dirty="0">
                <a:solidFill>
                  <a:srgbClr val="000000"/>
                </a:solidFill>
                <a:latin typeface="+mj-lt"/>
              </a:rPr>
              <a:t>5</a:t>
            </a:r>
            <a:r>
              <a:rPr lang="en-US" altLang="zh-TW" sz="2500" dirty="0" smtClean="0">
                <a:solidFill>
                  <a:srgbClr val="000000"/>
                </a:solidFill>
                <a:latin typeface="+mj-lt"/>
              </a:rPr>
              <a:t>. </a:t>
            </a:r>
            <a:r>
              <a:rPr lang="zh-CN" altLang="en-US" sz="2500" dirty="0" smtClean="0">
                <a:solidFill>
                  <a:srgbClr val="000000"/>
                </a:solidFill>
                <a:latin typeface="+mj-lt"/>
              </a:rPr>
              <a:t>偏</a:t>
            </a:r>
            <a:r>
              <a:rPr lang="zh-CN" altLang="en-US" sz="2500" dirty="0">
                <a:solidFill>
                  <a:srgbClr val="000000"/>
                </a:solidFill>
                <a:latin typeface="+mj-lt"/>
              </a:rPr>
              <a:t>見和歧</a:t>
            </a:r>
            <a:r>
              <a:rPr lang="zh-CN" altLang="en-US" sz="2500" dirty="0" smtClean="0">
                <a:solidFill>
                  <a:srgbClr val="000000"/>
                </a:solidFill>
                <a:latin typeface="+mj-lt"/>
              </a:rPr>
              <a:t>視 </a:t>
            </a:r>
            <a:r>
              <a:rPr lang="en-GB" altLang="zh-CN" sz="2500" dirty="0" smtClean="0">
                <a:solidFill>
                  <a:srgbClr val="000000"/>
                </a:solidFill>
                <a:latin typeface="+mj-lt"/>
              </a:rPr>
              <a:t>Prejudice </a:t>
            </a:r>
            <a:r>
              <a:rPr lang="en-GB" altLang="zh-CN" sz="2500" dirty="0">
                <a:solidFill>
                  <a:srgbClr val="000000"/>
                </a:solidFill>
                <a:latin typeface="+mj-lt"/>
              </a:rPr>
              <a:t>and discrimination </a:t>
            </a:r>
            <a:r>
              <a:rPr lang="zh-CN" altLang="en-US" sz="2500" dirty="0" smtClean="0">
                <a:solidFill>
                  <a:srgbClr val="000000"/>
                </a:solidFill>
                <a:latin typeface="+mj-lt"/>
              </a:rPr>
              <a:t> </a:t>
            </a:r>
            <a:endParaRPr lang="en-US" altLang="zh-TW" sz="2500" dirty="0" smtClean="0">
              <a:solidFill>
                <a:srgbClr val="000000"/>
              </a:solidFill>
              <a:latin typeface="+mj-lt"/>
            </a:endParaRPr>
          </a:p>
          <a:p>
            <a:pPr marL="114300" indent="0">
              <a:buClrTx/>
              <a:buSzPct val="100000"/>
              <a:buNone/>
            </a:pPr>
            <a:endParaRPr lang="en-US" altLang="zh-TW" sz="2000" dirty="0">
              <a:solidFill>
                <a:srgbClr val="000000"/>
              </a:solidFill>
              <a:latin typeface="+mj-lt"/>
            </a:endParaRPr>
          </a:p>
          <a:p>
            <a:pPr indent="-342900">
              <a:buClrTx/>
              <a:buSzPct val="100000"/>
              <a:buFont typeface="Leelawadee UI" panose="020B0502040204020203" pitchFamily="34" charset="-34"/>
              <a:buChar char="-"/>
            </a:pPr>
            <a:endParaRPr lang="en-US" altLang="zh-TW" sz="2000" dirty="0" smtClean="0">
              <a:solidFill>
                <a:srgbClr val="000000"/>
              </a:solidFill>
              <a:latin typeface="+mj-lt"/>
            </a:endParaRPr>
          </a:p>
        </p:txBody>
      </p:sp>
    </p:spTree>
    <p:extLst>
      <p:ext uri="{BB962C8B-B14F-4D97-AF65-F5344CB8AC3E}">
        <p14:creationId xmlns:p14="http://schemas.microsoft.com/office/powerpoint/2010/main" val="6450157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9"/>
          <p:cNvSpPr txBox="1">
            <a:spLocks noGrp="1"/>
          </p:cNvSpPr>
          <p:nvPr>
            <p:ph type="title"/>
          </p:nvPr>
        </p:nvSpPr>
        <p:spPr>
          <a:xfrm>
            <a:off x="249050" y="95939"/>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Pros and cons of stereotype</a:t>
            </a: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刻板印象的好與壞</a:t>
            </a:r>
            <a:endParaRPr dirty="0">
              <a:latin typeface="Arial"/>
              <a:ea typeface="Arial"/>
              <a:cs typeface="Arial"/>
              <a:sym typeface="Arial"/>
            </a:endParaRPr>
          </a:p>
        </p:txBody>
      </p:sp>
      <p:sp>
        <p:nvSpPr>
          <p:cNvPr id="234" name="Google Shape;234;p29"/>
          <p:cNvSpPr txBox="1">
            <a:spLocks noGrp="1"/>
          </p:cNvSpPr>
          <p:nvPr>
            <p:ph type="body" idx="1"/>
          </p:nvPr>
        </p:nvSpPr>
        <p:spPr>
          <a:xfrm>
            <a:off x="249050" y="822845"/>
            <a:ext cx="3626889" cy="34164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2500" dirty="0">
              <a:solidFill>
                <a:srgbClr val="000000"/>
              </a:solidFill>
            </a:endParaRPr>
          </a:p>
          <a:p>
            <a:pPr lvl="0" indent="-355600">
              <a:lnSpc>
                <a:spcPct val="100000"/>
              </a:lnSpc>
              <a:spcBef>
                <a:spcPts val="1800"/>
              </a:spcBef>
              <a:buClr>
                <a:srgbClr val="000000"/>
              </a:buClr>
              <a:buSzPts val="2000"/>
            </a:pPr>
            <a:r>
              <a:rPr lang="zh-TW" altLang="en-US" sz="2000" dirty="0">
                <a:solidFill>
                  <a:srgbClr val="000000"/>
                </a:solidFill>
              </a:rPr>
              <a:t>正面定型觀念的積極作</a:t>
            </a:r>
            <a:r>
              <a:rPr lang="zh-TW" altLang="en-US" sz="2000" dirty="0" smtClean="0">
                <a:solidFill>
                  <a:srgbClr val="000000"/>
                </a:solidFill>
              </a:rPr>
              <a:t>用</a:t>
            </a:r>
            <a:r>
              <a:rPr lang="en-HK" altLang="zh-TW" sz="2000" dirty="0">
                <a:solidFill>
                  <a:srgbClr val="000000"/>
                </a:solidFill>
              </a:rPr>
              <a:t>Positive impacts of positive stereotypes</a:t>
            </a:r>
            <a:endParaRPr lang="en-US" altLang="zh-TW" sz="2000" dirty="0" smtClean="0">
              <a:solidFill>
                <a:srgbClr val="000000"/>
              </a:solidFill>
            </a:endParaRPr>
          </a:p>
          <a:p>
            <a:pPr lvl="0" indent="-355600">
              <a:lnSpc>
                <a:spcPct val="100000"/>
              </a:lnSpc>
              <a:spcBef>
                <a:spcPts val="1800"/>
              </a:spcBef>
              <a:buClr>
                <a:srgbClr val="000000"/>
              </a:buClr>
              <a:buSzPts val="2000"/>
            </a:pPr>
            <a:r>
              <a:rPr lang="en" sz="2000" dirty="0" smtClean="0">
                <a:solidFill>
                  <a:srgbClr val="000000"/>
                </a:solidFill>
              </a:rPr>
              <a:t>簡化認知過程  </a:t>
            </a:r>
            <a:r>
              <a:rPr lang="en-GB" sz="2000" dirty="0">
                <a:solidFill>
                  <a:srgbClr val="000000"/>
                </a:solidFill>
              </a:rPr>
              <a:t>Simplification of cognitive processes</a:t>
            </a:r>
            <a:endParaRPr lang="en" sz="2000" dirty="0" smtClean="0">
              <a:solidFill>
                <a:srgbClr val="000000"/>
              </a:solidFill>
            </a:endParaRPr>
          </a:p>
        </p:txBody>
      </p:sp>
      <p:sp>
        <p:nvSpPr>
          <p:cNvPr id="235" name="Google Shape;235;p29"/>
          <p:cNvSpPr txBox="1">
            <a:spLocks noGrp="1"/>
          </p:cNvSpPr>
          <p:nvPr>
            <p:ph type="body" idx="2"/>
          </p:nvPr>
        </p:nvSpPr>
        <p:spPr>
          <a:xfrm>
            <a:off x="3928754" y="945687"/>
            <a:ext cx="5143327" cy="2820900"/>
          </a:xfrm>
          <a:prstGeom prst="rect">
            <a:avLst/>
          </a:prstGeom>
        </p:spPr>
        <p:txBody>
          <a:bodyPr spcFirstLastPara="1" wrap="square" lIns="91425" tIns="91425" rIns="91425" bIns="91425" anchor="t" anchorCtr="0">
            <a:noAutofit/>
          </a:bodyPr>
          <a:lstStyle/>
          <a:p>
            <a:pPr lvl="0" indent="-355600">
              <a:lnSpc>
                <a:spcPct val="100000"/>
              </a:lnSpc>
              <a:buClr>
                <a:srgbClr val="000000"/>
              </a:buClr>
              <a:buSzPts val="2000"/>
            </a:pPr>
            <a:r>
              <a:rPr lang="zh-TW" altLang="en-US" sz="2000" dirty="0">
                <a:solidFill>
                  <a:srgbClr val="000000"/>
                </a:solidFill>
              </a:rPr>
              <a:t>先入為主的偏</a:t>
            </a:r>
            <a:r>
              <a:rPr lang="zh-TW" altLang="en-US" sz="2000" dirty="0" smtClean="0">
                <a:solidFill>
                  <a:srgbClr val="000000"/>
                </a:solidFill>
              </a:rPr>
              <a:t>見 </a:t>
            </a:r>
            <a:r>
              <a:rPr lang="en-GB" altLang="zh-TW" sz="2000" dirty="0" smtClean="0">
                <a:solidFill>
                  <a:srgbClr val="000000"/>
                </a:solidFill>
              </a:rPr>
              <a:t>Biased </a:t>
            </a:r>
            <a:r>
              <a:rPr lang="en-GB" altLang="zh-TW" sz="2000" dirty="0">
                <a:solidFill>
                  <a:srgbClr val="000000"/>
                </a:solidFill>
              </a:rPr>
              <a:t>views </a:t>
            </a:r>
            <a:r>
              <a:rPr lang="zh-TW" altLang="en-US" sz="2000" dirty="0" smtClean="0">
                <a:solidFill>
                  <a:srgbClr val="000000"/>
                </a:solidFill>
              </a:rPr>
              <a:t> </a:t>
            </a:r>
            <a:endParaRPr lang="en-US" altLang="zh-TW" sz="2000" dirty="0" smtClean="0">
              <a:solidFill>
                <a:srgbClr val="000000"/>
              </a:solidFill>
            </a:endParaRPr>
          </a:p>
          <a:p>
            <a:pPr lvl="0" indent="-355600">
              <a:lnSpc>
                <a:spcPct val="100000"/>
              </a:lnSpc>
              <a:buClr>
                <a:srgbClr val="000000"/>
              </a:buClr>
              <a:buSzPts val="2000"/>
            </a:pPr>
            <a:endParaRPr lang="en-US" altLang="zh-TW" sz="2000" dirty="0" smtClean="0">
              <a:solidFill>
                <a:srgbClr val="000000"/>
              </a:solidFill>
            </a:endParaRPr>
          </a:p>
          <a:p>
            <a:pPr lvl="0" indent="-355600">
              <a:lnSpc>
                <a:spcPct val="100000"/>
              </a:lnSpc>
              <a:buClr>
                <a:srgbClr val="000000"/>
              </a:buClr>
              <a:buSzPts val="2000"/>
            </a:pPr>
            <a:r>
              <a:rPr lang="zh-TW" altLang="en-US" sz="2000" dirty="0">
                <a:solidFill>
                  <a:srgbClr val="000000"/>
                </a:solidFill>
              </a:rPr>
              <a:t>忽略個別差異</a:t>
            </a:r>
            <a:r>
              <a:rPr lang="zh-TW" altLang="en-US" sz="2000" dirty="0" smtClean="0">
                <a:solidFill>
                  <a:srgbClr val="000000"/>
                </a:solidFill>
              </a:rPr>
              <a:t>性 </a:t>
            </a:r>
            <a:r>
              <a:rPr lang="en-GB" altLang="zh-TW" sz="2000" dirty="0">
                <a:solidFill>
                  <a:srgbClr val="000000"/>
                </a:solidFill>
              </a:rPr>
              <a:t>Neglecting individuality </a:t>
            </a:r>
            <a:endParaRPr lang="en-US" altLang="zh-TW" sz="2000" dirty="0" smtClean="0">
              <a:solidFill>
                <a:srgbClr val="000000"/>
              </a:solidFill>
            </a:endParaRPr>
          </a:p>
          <a:p>
            <a:pPr lvl="0" indent="-355600">
              <a:lnSpc>
                <a:spcPct val="100000"/>
              </a:lnSpc>
              <a:buClr>
                <a:srgbClr val="000000"/>
              </a:buClr>
              <a:buSzPts val="2000"/>
            </a:pPr>
            <a:endParaRPr lang="en-US" altLang="zh-TW" sz="2000" dirty="0" smtClean="0">
              <a:solidFill>
                <a:srgbClr val="000000"/>
              </a:solidFill>
            </a:endParaRPr>
          </a:p>
          <a:p>
            <a:pPr lvl="0" indent="-355600">
              <a:lnSpc>
                <a:spcPct val="100000"/>
              </a:lnSpc>
              <a:buClr>
                <a:srgbClr val="000000"/>
              </a:buClr>
              <a:buSzPts val="2000"/>
            </a:pPr>
            <a:r>
              <a:rPr lang="zh-TW" altLang="en-US" sz="2000" dirty="0">
                <a:solidFill>
                  <a:srgbClr val="000000"/>
                </a:solidFill>
              </a:rPr>
              <a:t>定型觀念威</a:t>
            </a:r>
            <a:r>
              <a:rPr lang="zh-TW" altLang="en-US" sz="2000" dirty="0" smtClean="0">
                <a:solidFill>
                  <a:srgbClr val="000000"/>
                </a:solidFill>
              </a:rPr>
              <a:t>脅 </a:t>
            </a:r>
            <a:r>
              <a:rPr lang="en-GB" altLang="zh-TW" sz="2000" dirty="0">
                <a:solidFill>
                  <a:srgbClr val="000000"/>
                </a:solidFill>
              </a:rPr>
              <a:t>Stereotype threat </a:t>
            </a:r>
            <a:endParaRPr lang="en-US" altLang="zh-TW" sz="2000" dirty="0" smtClean="0">
              <a:solidFill>
                <a:srgbClr val="000000"/>
              </a:solidFill>
            </a:endParaRPr>
          </a:p>
          <a:p>
            <a:pPr lvl="0" indent="-355600">
              <a:lnSpc>
                <a:spcPct val="100000"/>
              </a:lnSpc>
              <a:buClr>
                <a:srgbClr val="000000"/>
              </a:buClr>
              <a:buSzPts val="2000"/>
            </a:pPr>
            <a:endParaRPr lang="en-US" altLang="zh-TW" sz="2000" dirty="0" smtClean="0">
              <a:solidFill>
                <a:srgbClr val="000000"/>
              </a:solidFill>
            </a:endParaRPr>
          </a:p>
          <a:p>
            <a:pPr lvl="0" indent="-355600">
              <a:lnSpc>
                <a:spcPct val="100000"/>
              </a:lnSpc>
              <a:buClr>
                <a:srgbClr val="000000"/>
              </a:buClr>
              <a:buSzPts val="2000"/>
            </a:pPr>
            <a:r>
              <a:rPr lang="zh-TW" altLang="en-US" sz="2000" dirty="0">
                <a:solidFill>
                  <a:srgbClr val="000000"/>
                </a:solidFill>
              </a:rPr>
              <a:t>負面定型觀念的內化和惡性循</a:t>
            </a:r>
            <a:r>
              <a:rPr lang="zh-TW" altLang="en-US" sz="2000" dirty="0" smtClean="0">
                <a:solidFill>
                  <a:srgbClr val="000000"/>
                </a:solidFill>
              </a:rPr>
              <a:t>環</a:t>
            </a:r>
            <a:r>
              <a:rPr lang="en-HK" altLang="zh-TW" sz="2000" dirty="0">
                <a:solidFill>
                  <a:srgbClr val="000000"/>
                </a:solidFill>
              </a:rPr>
              <a:t>Internalization and vicious cycle of negative stereotypes</a:t>
            </a:r>
            <a:r>
              <a:rPr lang="zh-TW" altLang="en-US" sz="2000" dirty="0" smtClean="0">
                <a:solidFill>
                  <a:srgbClr val="000000"/>
                </a:solidFill>
              </a:rPr>
              <a:t> </a:t>
            </a:r>
            <a:endParaRPr lang="en-US" altLang="zh-TW" sz="2000" dirty="0" smtClean="0">
              <a:solidFill>
                <a:srgbClr val="000000"/>
              </a:solidFill>
            </a:endParaRPr>
          </a:p>
          <a:p>
            <a:pPr lvl="0" indent="-355600">
              <a:lnSpc>
                <a:spcPct val="100000"/>
              </a:lnSpc>
              <a:buClr>
                <a:srgbClr val="000000"/>
              </a:buClr>
              <a:buSzPts val="2000"/>
            </a:pPr>
            <a:endParaRPr lang="en-US" altLang="zh-TW" sz="2000" dirty="0" smtClean="0">
              <a:solidFill>
                <a:srgbClr val="000000"/>
              </a:solidFill>
            </a:endParaRPr>
          </a:p>
          <a:p>
            <a:pPr lvl="0" indent="-355600">
              <a:lnSpc>
                <a:spcPct val="100000"/>
              </a:lnSpc>
              <a:buClr>
                <a:srgbClr val="000000"/>
              </a:buClr>
              <a:buSzPts val="2000"/>
            </a:pPr>
            <a:r>
              <a:rPr lang="zh-CN" altLang="en-US" sz="2000" dirty="0">
                <a:solidFill>
                  <a:srgbClr val="000000"/>
                </a:solidFill>
              </a:rPr>
              <a:t>偏見和歧</a:t>
            </a:r>
            <a:r>
              <a:rPr lang="zh-CN" altLang="en-US" sz="2000" dirty="0" smtClean="0">
                <a:solidFill>
                  <a:srgbClr val="000000"/>
                </a:solidFill>
              </a:rPr>
              <a:t>視 </a:t>
            </a:r>
            <a:r>
              <a:rPr lang="en-GB" altLang="zh-CN" sz="2000" dirty="0">
                <a:solidFill>
                  <a:srgbClr val="000000"/>
                </a:solidFill>
              </a:rPr>
              <a:t>Prejudice and discrimination </a:t>
            </a:r>
            <a:endParaRPr sz="2000" dirty="0">
              <a:solidFill>
                <a:srgbClr val="000000"/>
              </a:solidFill>
            </a:endParaRPr>
          </a:p>
        </p:txBody>
      </p:sp>
      <p:pic>
        <p:nvPicPr>
          <p:cNvPr id="236" name="Google Shape;236;p29"/>
          <p:cNvPicPr preferRelativeResize="0"/>
          <p:nvPr/>
        </p:nvPicPr>
        <p:blipFill>
          <a:blip r:embed="rId3">
            <a:alphaModFix/>
          </a:blip>
          <a:stretch>
            <a:fillRect/>
          </a:stretch>
        </p:blipFill>
        <p:spPr>
          <a:xfrm>
            <a:off x="2062494" y="3658045"/>
            <a:ext cx="1340053" cy="1162400"/>
          </a:xfrm>
          <a:prstGeom prst="rect">
            <a:avLst/>
          </a:prstGeom>
          <a:noFill/>
          <a:ln>
            <a:noFill/>
          </a:ln>
        </p:spPr>
      </p:pic>
      <p:pic>
        <p:nvPicPr>
          <p:cNvPr id="237" name="Google Shape;237;p29"/>
          <p:cNvPicPr preferRelativeResize="0"/>
          <p:nvPr/>
        </p:nvPicPr>
        <p:blipFill>
          <a:blip r:embed="rId4">
            <a:alphaModFix/>
          </a:blip>
          <a:stretch>
            <a:fillRect/>
          </a:stretch>
        </p:blipFill>
        <p:spPr>
          <a:xfrm>
            <a:off x="7607250" y="3658045"/>
            <a:ext cx="1162400" cy="1162400"/>
          </a:xfrm>
          <a:prstGeom prst="rect">
            <a:avLst/>
          </a:prstGeom>
          <a:noFill/>
          <a:ln>
            <a:noFill/>
          </a:ln>
        </p:spPr>
      </p:pic>
    </p:spTree>
    <p:extLst>
      <p:ext uri="{BB962C8B-B14F-4D97-AF65-F5344CB8AC3E}">
        <p14:creationId xmlns:p14="http://schemas.microsoft.com/office/powerpoint/2010/main" val="27817417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0"/>
          <p:cNvSpPr txBox="1">
            <a:spLocks noGrp="1"/>
          </p:cNvSpPr>
          <p:nvPr>
            <p:ph type="title"/>
          </p:nvPr>
        </p:nvSpPr>
        <p:spPr>
          <a:xfrm>
            <a:off x="269799" y="185975"/>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In-class worksheet 課堂工作紙 </a:t>
            </a:r>
            <a:endParaRPr dirty="0">
              <a:latin typeface="Arial"/>
              <a:ea typeface="Arial"/>
              <a:cs typeface="Arial"/>
              <a:sym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9004" y="678826"/>
            <a:ext cx="5543444" cy="4184756"/>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1"/>
          <p:cNvSpPr txBox="1">
            <a:spLocks noGrp="1"/>
          </p:cNvSpPr>
          <p:nvPr>
            <p:ph type="title"/>
          </p:nvPr>
        </p:nvSpPr>
        <p:spPr>
          <a:xfrm>
            <a:off x="266300" y="134150"/>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Video Sharing 影片分享 </a:t>
            </a:r>
            <a:endParaRPr>
              <a:latin typeface="Arial"/>
              <a:ea typeface="Arial"/>
              <a:cs typeface="Arial"/>
              <a:sym typeface="Arial"/>
            </a:endParaRPr>
          </a:p>
        </p:txBody>
      </p:sp>
      <p:sp>
        <p:nvSpPr>
          <p:cNvPr id="4" name="Rectangle 3"/>
          <p:cNvSpPr/>
          <p:nvPr/>
        </p:nvSpPr>
        <p:spPr>
          <a:xfrm>
            <a:off x="266300" y="1035355"/>
            <a:ext cx="3694622" cy="2862322"/>
          </a:xfrm>
          <a:prstGeom prst="rect">
            <a:avLst/>
          </a:prstGeom>
        </p:spPr>
        <p:txBody>
          <a:bodyPr wrap="square">
            <a:spAutoFit/>
          </a:bodyPr>
          <a:lstStyle/>
          <a:p>
            <a:r>
              <a:rPr lang="zh-CN" altLang="en-US" sz="2000" dirty="0" smtClean="0"/>
              <a:t>請</a:t>
            </a:r>
            <a:r>
              <a:rPr lang="zh-CN" altLang="en-US" sz="2000" dirty="0"/>
              <a:t>在</a:t>
            </a:r>
            <a:r>
              <a:rPr lang="en-GB" altLang="zh-CN" sz="2000" dirty="0"/>
              <a:t>YouTube</a:t>
            </a:r>
            <a:r>
              <a:rPr lang="zh-CN" altLang="en-US" sz="2000" dirty="0"/>
              <a:t>網站輸入「</a:t>
            </a:r>
            <a:r>
              <a:rPr lang="en-GB" altLang="zh-CN" sz="2000" dirty="0"/>
              <a:t>Coca Cola - Remove Labels</a:t>
            </a:r>
            <a:r>
              <a:rPr lang="zh-CN" altLang="en-GB" sz="2000" dirty="0"/>
              <a:t>」，</a:t>
            </a:r>
            <a:r>
              <a:rPr lang="zh-CN" altLang="en-US" sz="2000" dirty="0"/>
              <a:t>搜尋並播放整段影片</a:t>
            </a:r>
            <a:r>
              <a:rPr lang="zh-CN" altLang="en-US" sz="2000" dirty="0" smtClean="0"/>
              <a:t>。</a:t>
            </a:r>
            <a:endParaRPr lang="en-US" altLang="zh-CN" sz="2000" dirty="0" smtClean="0"/>
          </a:p>
          <a:p>
            <a:endParaRPr lang="en-US" altLang="zh-CN" sz="2000" dirty="0"/>
          </a:p>
          <a:p>
            <a:r>
              <a:rPr lang="en-HK" altLang="zh-CN" sz="2000" dirty="0"/>
              <a:t>Please type “Coca Cola – Remove Labels” on YouTube and look for the video. Play the whole video.</a:t>
            </a:r>
          </a:p>
          <a:p>
            <a:endParaRPr lang="zh-CN" alt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922" y="667183"/>
            <a:ext cx="5183078" cy="409130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2"/>
          <p:cNvSpPr txBox="1">
            <a:spLocks noGrp="1"/>
          </p:cNvSpPr>
          <p:nvPr>
            <p:ph type="title"/>
          </p:nvPr>
        </p:nvSpPr>
        <p:spPr>
          <a:xfrm>
            <a:off x="641850" y="289125"/>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Conclusion 總結</a:t>
            </a:r>
            <a:endParaRPr>
              <a:latin typeface="Arial"/>
              <a:ea typeface="Arial"/>
              <a:cs typeface="Arial"/>
              <a:sym typeface="Arial"/>
            </a:endParaRPr>
          </a:p>
        </p:txBody>
      </p:sp>
      <p:sp>
        <p:nvSpPr>
          <p:cNvPr id="255" name="Google Shape;255;p32"/>
          <p:cNvSpPr txBox="1">
            <a:spLocks noGrp="1"/>
          </p:cNvSpPr>
          <p:nvPr>
            <p:ph type="body" idx="1"/>
          </p:nvPr>
        </p:nvSpPr>
        <p:spPr>
          <a:xfrm>
            <a:off x="401218" y="1130983"/>
            <a:ext cx="7860300" cy="3803100"/>
          </a:xfrm>
          <a:prstGeom prst="rect">
            <a:avLst/>
          </a:prstGeom>
        </p:spPr>
        <p:txBody>
          <a:bodyPr spcFirstLastPara="1" wrap="square" lIns="91425" tIns="91425" rIns="91425" bIns="91425" anchor="t" anchorCtr="0">
            <a:noAutofit/>
          </a:bodyPr>
          <a:lstStyle/>
          <a:p>
            <a:pPr lvl="0">
              <a:buClr>
                <a:srgbClr val="000000"/>
              </a:buClr>
              <a:buFont typeface="Arial"/>
              <a:buChar char="●"/>
            </a:pPr>
            <a:r>
              <a:rPr lang="zh-TW" altLang="en-US" sz="2000" dirty="0">
                <a:solidFill>
                  <a:srgbClr val="000000"/>
                </a:solidFill>
                <a:latin typeface="Arial"/>
                <a:ea typeface="Arial"/>
                <a:cs typeface="Arial"/>
                <a:sym typeface="Arial"/>
              </a:rPr>
              <a:t>定型觀念是人們對於某些群體的概括看</a:t>
            </a:r>
            <a:r>
              <a:rPr lang="zh-TW" altLang="en-US" sz="2000" dirty="0" smtClean="0">
                <a:solidFill>
                  <a:srgbClr val="000000"/>
                </a:solidFill>
                <a:latin typeface="Arial"/>
                <a:ea typeface="Arial"/>
                <a:cs typeface="Arial"/>
                <a:sym typeface="Arial"/>
              </a:rPr>
              <a:t>法</a:t>
            </a:r>
            <a:r>
              <a:rPr lang="zh-CN" altLang="en-US" sz="2000" dirty="0" smtClean="0">
                <a:solidFill>
                  <a:srgbClr val="000000"/>
                </a:solidFill>
                <a:latin typeface="Arial"/>
                <a:ea typeface="Arial"/>
                <a:cs typeface="Arial"/>
                <a:sym typeface="Arial"/>
              </a:rPr>
              <a:t>。</a:t>
            </a:r>
            <a:r>
              <a:rPr lang="en-GB" altLang="zh-TW" sz="2000" dirty="0" smtClean="0">
                <a:solidFill>
                  <a:srgbClr val="000000"/>
                </a:solidFill>
                <a:latin typeface="Arial"/>
                <a:ea typeface="Arial"/>
                <a:cs typeface="Arial"/>
                <a:sym typeface="Arial"/>
              </a:rPr>
              <a:t>Stereotypes </a:t>
            </a:r>
            <a:r>
              <a:rPr lang="en-GB" altLang="zh-TW" sz="2000" dirty="0">
                <a:solidFill>
                  <a:srgbClr val="000000"/>
                </a:solidFill>
                <a:latin typeface="Arial"/>
                <a:ea typeface="Arial"/>
                <a:cs typeface="Arial"/>
                <a:sym typeface="Arial"/>
              </a:rPr>
              <a:t>are sets of beliefs about the personal attributes of a group of people. </a:t>
            </a:r>
            <a:r>
              <a:rPr lang="en" sz="2000" dirty="0">
                <a:solidFill>
                  <a:srgbClr val="000000"/>
                </a:solidFill>
                <a:highlight>
                  <a:srgbClr val="FFFFFF"/>
                </a:highlight>
                <a:latin typeface="Arial"/>
                <a:ea typeface="Arial"/>
                <a:cs typeface="Arial"/>
                <a:sym typeface="Arial"/>
              </a:rPr>
              <a:t/>
            </a:r>
            <a:br>
              <a:rPr lang="en" sz="2000" dirty="0">
                <a:solidFill>
                  <a:srgbClr val="000000"/>
                </a:solidFill>
                <a:highlight>
                  <a:srgbClr val="FFFFFF"/>
                </a:highlight>
                <a:latin typeface="Arial"/>
                <a:ea typeface="Arial"/>
                <a:cs typeface="Arial"/>
                <a:sym typeface="Arial"/>
              </a:rPr>
            </a:br>
            <a:endParaRPr sz="2000" dirty="0">
              <a:solidFill>
                <a:srgbClr val="000000"/>
              </a:solidFill>
              <a:highlight>
                <a:srgbClr val="FFFFFF"/>
              </a:highlight>
              <a:latin typeface="Arial"/>
              <a:ea typeface="Arial"/>
              <a:cs typeface="Arial"/>
              <a:sym typeface="Arial"/>
            </a:endParaRPr>
          </a:p>
          <a:p>
            <a:pPr lvl="0">
              <a:buClr>
                <a:srgbClr val="000000"/>
              </a:buClr>
              <a:buFont typeface="Arial"/>
              <a:buChar char="●"/>
            </a:pPr>
            <a:r>
              <a:rPr lang="zh-TW" altLang="en-US" sz="2000" dirty="0">
                <a:solidFill>
                  <a:srgbClr val="000000"/>
                </a:solidFill>
                <a:highlight>
                  <a:srgbClr val="FFFFFF"/>
                </a:highlight>
                <a:latin typeface="Arial"/>
                <a:ea typeface="Arial"/>
                <a:cs typeface="Arial"/>
                <a:sym typeface="Arial"/>
              </a:rPr>
              <a:t>人們傾向根據表面的因素把群體分類，同時受到相關性錯覺、社會角色和媒體的影響，形成不同的定型觀念</a:t>
            </a:r>
            <a:r>
              <a:rPr lang="zh-TW" altLang="en-US" sz="2000" dirty="0" smtClean="0">
                <a:solidFill>
                  <a:srgbClr val="000000"/>
                </a:solidFill>
                <a:highlight>
                  <a:srgbClr val="FFFFFF"/>
                </a:highlight>
                <a:latin typeface="Arial"/>
                <a:ea typeface="Arial"/>
                <a:cs typeface="Arial"/>
                <a:sym typeface="Arial"/>
              </a:rPr>
              <a:t>。</a:t>
            </a:r>
            <a:r>
              <a:rPr lang="en-HK" altLang="zh-TW" sz="2000" dirty="0">
                <a:solidFill>
                  <a:srgbClr val="000000"/>
                </a:solidFill>
                <a:highlight>
                  <a:srgbClr val="FFFFFF"/>
                </a:highlight>
                <a:latin typeface="Arial"/>
                <a:ea typeface="Arial"/>
                <a:cs typeface="Arial"/>
                <a:sym typeface="Arial"/>
              </a:rPr>
              <a:t>People tend to categorize others into groups, usually according to appearances. The formation of stereotypes is influenced by illusory correlation, preconceptions of social roles, and media.</a:t>
            </a:r>
            <a:endParaRPr lang="en-US" altLang="zh-TW" sz="2000" dirty="0" smtClean="0">
              <a:solidFill>
                <a:srgbClr val="000000"/>
              </a:solidFill>
              <a:highlight>
                <a:srgbClr val="FFFFFF"/>
              </a:highlight>
              <a:latin typeface="Arial"/>
              <a:ea typeface="Arial"/>
              <a:cs typeface="Arial"/>
              <a:sym typeface="Arial"/>
            </a:endParaRPr>
          </a:p>
          <a:p>
            <a:pPr marL="114300" lvl="0" indent="0">
              <a:buClr>
                <a:srgbClr val="000000"/>
              </a:buClr>
              <a:buNone/>
            </a:pPr>
            <a:r>
              <a:rPr lang="en" sz="2000" dirty="0">
                <a:solidFill>
                  <a:srgbClr val="000000"/>
                </a:solidFill>
                <a:highlight>
                  <a:srgbClr val="FFFFFF"/>
                </a:highlight>
                <a:latin typeface="Arial"/>
                <a:ea typeface="Arial"/>
                <a:cs typeface="Arial"/>
                <a:sym typeface="Arial"/>
              </a:rPr>
              <a:t/>
            </a:r>
            <a:br>
              <a:rPr lang="en" sz="2000" dirty="0">
                <a:solidFill>
                  <a:srgbClr val="000000"/>
                </a:solidFill>
                <a:highlight>
                  <a:srgbClr val="FFFFFF"/>
                </a:highlight>
                <a:latin typeface="Arial"/>
                <a:ea typeface="Arial"/>
                <a:cs typeface="Arial"/>
                <a:sym typeface="Arial"/>
              </a:rPr>
            </a:br>
            <a:endParaRPr sz="2000" dirty="0">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82" name="Google Shape;82;p15"/>
          <p:cNvSpPr txBox="1">
            <a:spLocks noGrp="1"/>
          </p:cNvSpPr>
          <p:nvPr>
            <p:ph type="title"/>
          </p:nvPr>
        </p:nvSpPr>
        <p:spPr>
          <a:xfrm>
            <a:off x="311700" y="45075"/>
            <a:ext cx="8520600" cy="626100"/>
          </a:xfrm>
          <a:prstGeom prst="rect">
            <a:avLst/>
          </a:prstGeom>
        </p:spPr>
        <p:txBody>
          <a:bodyPr spcFirstLastPara="1" wrap="square" lIns="91425" tIns="91425" rIns="91425" bIns="91425" anchor="t" anchorCtr="0">
            <a:noAutofit/>
          </a:bodyPr>
          <a:lstStyle/>
          <a:p>
            <a:pPr lvl="0"/>
            <a:r>
              <a:rPr lang="en-GB" dirty="0">
                <a:latin typeface="Arial"/>
                <a:ea typeface="Arial"/>
                <a:cs typeface="Arial"/>
                <a:sym typeface="Arial"/>
              </a:rPr>
              <a:t>Matching </a:t>
            </a:r>
            <a:r>
              <a:rPr lang="en-GB" dirty="0" smtClean="0">
                <a:latin typeface="Arial"/>
                <a:ea typeface="Arial"/>
                <a:cs typeface="Arial"/>
                <a:sym typeface="Arial"/>
              </a:rPr>
              <a:t>game </a:t>
            </a:r>
            <a:r>
              <a:rPr lang="zh-CN" altLang="en-US" dirty="0" smtClean="0">
                <a:latin typeface="Arial"/>
                <a:ea typeface="Arial"/>
                <a:cs typeface="Arial"/>
                <a:sym typeface="Arial"/>
              </a:rPr>
              <a:t>配</a:t>
            </a:r>
            <a:r>
              <a:rPr lang="zh-CN" altLang="en-US" dirty="0">
                <a:latin typeface="Arial"/>
                <a:ea typeface="Arial"/>
                <a:cs typeface="Arial"/>
                <a:sym typeface="Arial"/>
              </a:rPr>
              <a:t>對挑戰</a:t>
            </a:r>
            <a:endParaRPr dirty="0"/>
          </a:p>
        </p:txBody>
      </p:sp>
      <p:sp>
        <p:nvSpPr>
          <p:cNvPr id="83" name="Google Shape;83;p15"/>
          <p:cNvSpPr/>
          <p:nvPr/>
        </p:nvSpPr>
        <p:spPr>
          <a:xfrm>
            <a:off x="4596038"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5"/>
          <p:cNvSpPr/>
          <p:nvPr/>
        </p:nvSpPr>
        <p:spPr>
          <a:xfrm>
            <a:off x="6476375"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5"/>
          <p:cNvSpPr/>
          <p:nvPr/>
        </p:nvSpPr>
        <p:spPr>
          <a:xfrm>
            <a:off x="835350"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5"/>
          <p:cNvSpPr/>
          <p:nvPr/>
        </p:nvSpPr>
        <p:spPr>
          <a:xfrm>
            <a:off x="2715700"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5"/>
          <p:cNvSpPr txBox="1"/>
          <p:nvPr/>
        </p:nvSpPr>
        <p:spPr>
          <a:xfrm>
            <a:off x="4779788" y="3586525"/>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Fashion designer</a:t>
            </a:r>
            <a:endParaRPr b="1">
              <a:solidFill>
                <a:schemeClr val="lt1"/>
              </a:solidFill>
            </a:endParaRPr>
          </a:p>
          <a:p>
            <a:pPr marL="0" lvl="0" indent="0" algn="ctr" rtl="0">
              <a:spcBef>
                <a:spcPts val="0"/>
              </a:spcBef>
              <a:spcAft>
                <a:spcPts val="0"/>
              </a:spcAft>
              <a:buNone/>
            </a:pPr>
            <a:r>
              <a:rPr lang="en" b="1">
                <a:solidFill>
                  <a:schemeClr val="lt1"/>
                </a:solidFill>
              </a:rPr>
              <a:t>時裝設計師</a:t>
            </a:r>
            <a:endParaRPr b="1">
              <a:solidFill>
                <a:schemeClr val="lt1"/>
              </a:solidFill>
            </a:endParaRPr>
          </a:p>
          <a:p>
            <a:pPr marL="0" lvl="0" indent="0" algn="l" rtl="0">
              <a:spcBef>
                <a:spcPts val="0"/>
              </a:spcBef>
              <a:spcAft>
                <a:spcPts val="0"/>
              </a:spcAft>
              <a:buNone/>
            </a:pPr>
            <a:endParaRPr>
              <a:solidFill>
                <a:schemeClr val="lt1"/>
              </a:solidFill>
            </a:endParaRPr>
          </a:p>
        </p:txBody>
      </p:sp>
      <p:sp>
        <p:nvSpPr>
          <p:cNvPr id="88" name="Google Shape;88;p15"/>
          <p:cNvSpPr txBox="1"/>
          <p:nvPr/>
        </p:nvSpPr>
        <p:spPr>
          <a:xfrm>
            <a:off x="6660125" y="3466500"/>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Pianist / Composer</a:t>
            </a:r>
            <a:endParaRPr b="1">
              <a:solidFill>
                <a:schemeClr val="lt1"/>
              </a:solidFill>
            </a:endParaRPr>
          </a:p>
          <a:p>
            <a:pPr marL="0" lvl="0" indent="0" algn="ctr" rtl="0">
              <a:spcBef>
                <a:spcPts val="0"/>
              </a:spcBef>
              <a:spcAft>
                <a:spcPts val="0"/>
              </a:spcAft>
              <a:buNone/>
            </a:pPr>
            <a:r>
              <a:rPr lang="en" b="1">
                <a:solidFill>
                  <a:schemeClr val="lt1"/>
                </a:solidFill>
              </a:rPr>
              <a:t>鋼琴家/</a:t>
            </a:r>
            <a:endParaRPr b="1">
              <a:solidFill>
                <a:schemeClr val="lt1"/>
              </a:solidFill>
            </a:endParaRPr>
          </a:p>
          <a:p>
            <a:pPr marL="0" lvl="0" indent="0" algn="ctr" rtl="0">
              <a:spcBef>
                <a:spcPts val="0"/>
              </a:spcBef>
              <a:spcAft>
                <a:spcPts val="0"/>
              </a:spcAft>
              <a:buNone/>
            </a:pPr>
            <a:r>
              <a:rPr lang="en" b="1">
                <a:solidFill>
                  <a:schemeClr val="lt1"/>
                </a:solidFill>
              </a:rPr>
              <a:t>作曲家</a:t>
            </a:r>
            <a:endParaRPr b="1">
              <a:solidFill>
                <a:schemeClr val="lt1"/>
              </a:solidFill>
            </a:endParaRPr>
          </a:p>
          <a:p>
            <a:pPr marL="0" lvl="0" indent="0" algn="l" rtl="0">
              <a:spcBef>
                <a:spcPts val="0"/>
              </a:spcBef>
              <a:spcAft>
                <a:spcPts val="0"/>
              </a:spcAft>
              <a:buNone/>
            </a:pPr>
            <a:endParaRPr/>
          </a:p>
        </p:txBody>
      </p:sp>
      <p:sp>
        <p:nvSpPr>
          <p:cNvPr id="89" name="Google Shape;89;p15"/>
          <p:cNvSpPr txBox="1"/>
          <p:nvPr/>
        </p:nvSpPr>
        <p:spPr>
          <a:xfrm>
            <a:off x="2859388" y="3515100"/>
            <a:ext cx="13326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好市民獎得主</a:t>
            </a:r>
            <a:endParaRPr b="1">
              <a:solidFill>
                <a:schemeClr val="lt1"/>
              </a:solidFill>
            </a:endParaRPr>
          </a:p>
          <a:p>
            <a:pPr marL="0" lvl="0" indent="0" algn="ctr" rtl="0">
              <a:spcBef>
                <a:spcPts val="0"/>
              </a:spcBef>
              <a:spcAft>
                <a:spcPts val="0"/>
              </a:spcAft>
              <a:buNone/>
            </a:pPr>
            <a:r>
              <a:rPr lang="en" b="1">
                <a:solidFill>
                  <a:schemeClr val="lt1"/>
                </a:solidFill>
              </a:rPr>
              <a:t>Recipient of Good Citizen Award</a:t>
            </a:r>
            <a:endParaRPr b="1">
              <a:solidFill>
                <a:schemeClr val="lt1"/>
              </a:solidFill>
            </a:endParaRPr>
          </a:p>
          <a:p>
            <a:pPr marL="0" lvl="0" indent="0" algn="l" rtl="0">
              <a:spcBef>
                <a:spcPts val="0"/>
              </a:spcBef>
              <a:spcAft>
                <a:spcPts val="0"/>
              </a:spcAft>
              <a:buNone/>
            </a:pPr>
            <a:endParaRPr b="1">
              <a:solidFill>
                <a:schemeClr val="lt1"/>
              </a:solidFill>
            </a:endParaRPr>
          </a:p>
        </p:txBody>
      </p:sp>
      <p:sp>
        <p:nvSpPr>
          <p:cNvPr id="90" name="Google Shape;90;p15"/>
          <p:cNvSpPr txBox="1"/>
          <p:nvPr/>
        </p:nvSpPr>
        <p:spPr>
          <a:xfrm>
            <a:off x="1019100" y="3290368"/>
            <a:ext cx="1252500" cy="696600"/>
          </a:xfrm>
          <a:prstGeom prst="rect">
            <a:avLst/>
          </a:prstGeom>
          <a:noFill/>
          <a:ln>
            <a:noFill/>
          </a:ln>
        </p:spPr>
        <p:txBody>
          <a:bodyPr spcFirstLastPara="1" wrap="square" lIns="91425" tIns="91425" rIns="91425" bIns="91425" anchor="t" anchorCtr="0">
            <a:noAutofit/>
          </a:bodyPr>
          <a:lstStyle/>
          <a:p>
            <a:pPr lvl="0" algn="ctr"/>
            <a:r>
              <a:rPr lang="en" b="1" dirty="0" smtClean="0">
                <a:solidFill>
                  <a:schemeClr val="lt1"/>
                </a:solidFill>
              </a:rPr>
              <a:t>奧</a:t>
            </a:r>
            <a:r>
              <a:rPr lang="zh-CN" altLang="en-US" b="1" dirty="0" smtClean="0">
                <a:solidFill>
                  <a:schemeClr val="lt1"/>
                </a:solidFill>
              </a:rPr>
              <a:t>運會</a:t>
            </a:r>
            <a:r>
              <a:rPr lang="en" b="1" dirty="0" smtClean="0">
                <a:solidFill>
                  <a:schemeClr val="lt1"/>
                </a:solidFill>
              </a:rPr>
              <a:t/>
            </a:r>
            <a:br>
              <a:rPr lang="en" b="1" dirty="0" smtClean="0">
                <a:solidFill>
                  <a:schemeClr val="lt1"/>
                </a:solidFill>
              </a:rPr>
            </a:br>
            <a:r>
              <a:rPr lang="en" b="1" dirty="0" smtClean="0">
                <a:solidFill>
                  <a:schemeClr val="lt1"/>
                </a:solidFill>
              </a:rPr>
              <a:t>金牌得主</a:t>
            </a:r>
            <a:endParaRPr b="1" dirty="0">
              <a:solidFill>
                <a:schemeClr val="lt1"/>
              </a:solidFill>
            </a:endParaRPr>
          </a:p>
          <a:p>
            <a:pPr marL="0" lvl="0" indent="0" algn="ctr" rtl="0">
              <a:spcBef>
                <a:spcPts val="0"/>
              </a:spcBef>
              <a:spcAft>
                <a:spcPts val="0"/>
              </a:spcAft>
              <a:buNone/>
            </a:pPr>
            <a:r>
              <a:rPr lang="en" b="1" dirty="0">
                <a:solidFill>
                  <a:schemeClr val="lt1"/>
                </a:solidFill>
              </a:rPr>
              <a:t>G</a:t>
            </a:r>
            <a:r>
              <a:rPr lang="en" b="1" dirty="0" smtClean="0">
                <a:solidFill>
                  <a:schemeClr val="lt1"/>
                </a:solidFill>
              </a:rPr>
              <a:t>old medalist in the Olympic </a:t>
            </a:r>
            <a:r>
              <a:rPr lang="en" b="1" dirty="0">
                <a:solidFill>
                  <a:schemeClr val="lt1"/>
                </a:solidFill>
              </a:rPr>
              <a:t>Games</a:t>
            </a:r>
            <a:endParaRPr b="1" dirty="0">
              <a:solidFill>
                <a:schemeClr val="lt1"/>
              </a:solidFill>
            </a:endParaRPr>
          </a:p>
        </p:txBody>
      </p:sp>
      <p:cxnSp>
        <p:nvCxnSpPr>
          <p:cNvPr id="91" name="Google Shape;91;p15"/>
          <p:cNvCxnSpPr/>
          <p:nvPr/>
        </p:nvCxnSpPr>
        <p:spPr>
          <a:xfrm>
            <a:off x="1862825" y="2405475"/>
            <a:ext cx="3182100" cy="834300"/>
          </a:xfrm>
          <a:prstGeom prst="straightConnector1">
            <a:avLst/>
          </a:prstGeom>
          <a:noFill/>
          <a:ln w="9525" cap="flat" cmpd="sng">
            <a:solidFill>
              <a:schemeClr val="dk2"/>
            </a:solidFill>
            <a:prstDash val="solid"/>
            <a:round/>
            <a:headEnd type="none" w="med" len="med"/>
            <a:tailEnd type="none" w="med" len="med"/>
          </a:ln>
        </p:spPr>
      </p:cxn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159" t="7734" r="-2159" b="17241"/>
          <a:stretch/>
        </p:blipFill>
        <p:spPr>
          <a:xfrm>
            <a:off x="4596038" y="876754"/>
            <a:ext cx="1443838" cy="1444337"/>
          </a:xfrm>
          <a:prstGeom prst="rect">
            <a:avLst/>
          </a:prstGeom>
        </p:spPr>
      </p:pic>
      <p:pic>
        <p:nvPicPr>
          <p:cNvPr id="17" name="Google Shape;99;p16"/>
          <p:cNvPicPr preferRelativeResize="0"/>
          <p:nvPr/>
        </p:nvPicPr>
        <p:blipFill rotWithShape="1">
          <a:blip r:embed="rId4">
            <a:alphaModFix/>
          </a:blip>
          <a:srcRect l="81910" t="30748" r="3144" b="40333"/>
          <a:stretch/>
        </p:blipFill>
        <p:spPr>
          <a:xfrm>
            <a:off x="1056904" y="854118"/>
            <a:ext cx="1190414" cy="1536822"/>
          </a:xfrm>
          <a:prstGeom prst="rect">
            <a:avLst/>
          </a:prstGeom>
          <a:noFill/>
          <a:ln>
            <a:noFill/>
          </a:ln>
        </p:spPr>
      </p:pic>
      <p:pic>
        <p:nvPicPr>
          <p:cNvPr id="18" name="Picture 17"/>
          <p:cNvPicPr>
            <a:picLocks noChangeAspect="1"/>
          </p:cNvPicPr>
          <p:nvPr/>
        </p:nvPicPr>
        <p:blipFill rotWithShape="1">
          <a:blip r:embed="rId5">
            <a:extLst>
              <a:ext uri="{28A0092B-C50C-407E-A947-70E740481C1C}">
                <a14:useLocalDpi xmlns:a14="http://schemas.microsoft.com/office/drawing/2010/main" val="0"/>
              </a:ext>
            </a:extLst>
          </a:blip>
          <a:srcRect l="37960" t="25547" r="43138" b="41146"/>
          <a:stretch/>
        </p:blipFill>
        <p:spPr>
          <a:xfrm>
            <a:off x="6660125" y="938151"/>
            <a:ext cx="1246910" cy="1462355"/>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9735" y="854119"/>
            <a:ext cx="1546388" cy="15463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3"/>
          <p:cNvSpPr txBox="1">
            <a:spLocks noGrp="1"/>
          </p:cNvSpPr>
          <p:nvPr>
            <p:ph type="body" idx="1"/>
          </p:nvPr>
        </p:nvSpPr>
        <p:spPr>
          <a:xfrm>
            <a:off x="311699" y="828144"/>
            <a:ext cx="8534349" cy="3416400"/>
          </a:xfrm>
          <a:prstGeom prst="rect">
            <a:avLst/>
          </a:prstGeom>
        </p:spPr>
        <p:txBody>
          <a:bodyPr spcFirstLastPara="1" wrap="square" lIns="91425" tIns="91425" rIns="91425" bIns="91425" anchor="t" anchorCtr="0">
            <a:noAutofit/>
          </a:bodyPr>
          <a:lstStyle/>
          <a:p>
            <a:pPr lvl="0" indent="-355600">
              <a:buClr>
                <a:srgbClr val="000000"/>
              </a:buClr>
              <a:buSzPts val="2000"/>
              <a:buFont typeface="Arial"/>
              <a:buChar char="●"/>
            </a:pPr>
            <a:r>
              <a:rPr lang="zh-TW" altLang="en-US" sz="2000" dirty="0">
                <a:solidFill>
                  <a:srgbClr val="000000"/>
                </a:solidFill>
                <a:highlight>
                  <a:srgbClr val="FFFFFF"/>
                </a:highlight>
                <a:latin typeface="Arial"/>
                <a:ea typeface="Arial"/>
                <a:cs typeface="Arial"/>
                <a:sym typeface="Arial"/>
              </a:rPr>
              <a:t>在日常生活中，我們需接收大量資訊，定型觀念讓我們簡化認知過程，節省大量時間和精力，並可在某些情況下快速反應和作出應對措施。可是另一方面，定型觀念容易導致先入為主的偏見，讓我們忽略個別差異</a:t>
            </a:r>
            <a:r>
              <a:rPr lang="zh-TW" altLang="en-US" sz="2000" dirty="0" smtClean="0">
                <a:solidFill>
                  <a:srgbClr val="000000"/>
                </a:solidFill>
                <a:highlight>
                  <a:srgbClr val="FFFFFF"/>
                </a:highlight>
                <a:latin typeface="Arial"/>
                <a:ea typeface="Arial"/>
                <a:cs typeface="Arial"/>
                <a:sym typeface="Arial"/>
              </a:rPr>
              <a:t>。</a:t>
            </a:r>
            <a:r>
              <a:rPr lang="en-HK" altLang="zh-TW" sz="2000" dirty="0">
                <a:solidFill>
                  <a:srgbClr val="000000"/>
                </a:solidFill>
                <a:highlight>
                  <a:srgbClr val="FFFFFF"/>
                </a:highlight>
                <a:latin typeface="Arial"/>
                <a:ea typeface="Arial"/>
                <a:cs typeface="Arial"/>
                <a:sym typeface="Arial"/>
              </a:rPr>
              <a:t>Stereotypes are time and energy-saving because they allow individuals to simplify and reduce complex information, so as to facilitate quick judgments and reactions. However, stereotypes are also often biased, causing us to neglect the individuality of people. </a:t>
            </a:r>
            <a:endParaRPr lang="en-US" altLang="zh-TW" sz="2000" dirty="0" smtClean="0">
              <a:solidFill>
                <a:srgbClr val="000000"/>
              </a:solidFill>
              <a:highlight>
                <a:srgbClr val="FFFFFF"/>
              </a:highlight>
              <a:latin typeface="Arial"/>
              <a:ea typeface="Arial"/>
              <a:cs typeface="Arial"/>
              <a:sym typeface="Arial"/>
            </a:endParaRPr>
          </a:p>
          <a:p>
            <a:pPr lvl="0" indent="-355600">
              <a:buClr>
                <a:srgbClr val="000000"/>
              </a:buClr>
              <a:buSzPts val="2000"/>
              <a:buFont typeface="Arial"/>
              <a:buChar char="●"/>
            </a:pPr>
            <a:endParaRPr lang="en-US" sz="2000" dirty="0">
              <a:solidFill>
                <a:srgbClr val="000000"/>
              </a:solidFill>
              <a:highlight>
                <a:srgbClr val="FFFFFF"/>
              </a:highlight>
              <a:latin typeface="Arial"/>
              <a:cs typeface="Arial"/>
              <a:sym typeface="Arial"/>
            </a:endParaRPr>
          </a:p>
          <a:p>
            <a:pPr lvl="0" indent="-355600">
              <a:buClr>
                <a:srgbClr val="000000"/>
              </a:buClr>
              <a:buSzPts val="2000"/>
              <a:buFont typeface="Arial"/>
              <a:buChar char="●"/>
            </a:pPr>
            <a:r>
              <a:rPr lang="zh-TW" altLang="en-US" sz="2000" dirty="0">
                <a:solidFill>
                  <a:srgbClr val="000000"/>
                </a:solidFill>
              </a:rPr>
              <a:t>我們應視定型觀念為一個工具，並靈活地使用，避免讓定型觀念凌駕自己的判斷</a:t>
            </a:r>
            <a:r>
              <a:rPr lang="zh-TW" altLang="en-US" sz="2000" dirty="0" smtClean="0">
                <a:solidFill>
                  <a:srgbClr val="000000"/>
                </a:solidFill>
              </a:rPr>
              <a:t>。</a:t>
            </a:r>
            <a:r>
              <a:rPr lang="en-HK" altLang="zh-TW" sz="2000" dirty="0">
                <a:solidFill>
                  <a:srgbClr val="000000"/>
                </a:solidFill>
              </a:rPr>
              <a:t>We should regard stereotypes as a tool and use it flexibly to avoid stereotypes prevailing over our judgment.</a:t>
            </a:r>
            <a:endParaRPr sz="2000" dirty="0">
              <a:solidFill>
                <a:srgbClr val="000000"/>
              </a:solidFill>
            </a:endParaRPr>
          </a:p>
        </p:txBody>
      </p:sp>
      <p:sp>
        <p:nvSpPr>
          <p:cNvPr id="261" name="Google Shape;261;p33"/>
          <p:cNvSpPr txBox="1">
            <a:spLocks noGrp="1"/>
          </p:cNvSpPr>
          <p:nvPr>
            <p:ph type="title"/>
          </p:nvPr>
        </p:nvSpPr>
        <p:spPr>
          <a:xfrm>
            <a:off x="523375" y="96440"/>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Conclusion 總結</a:t>
            </a:r>
            <a:endParaRPr dirty="0">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5"/>
          <p:cNvSpPr txBox="1">
            <a:spLocks noGrp="1"/>
          </p:cNvSpPr>
          <p:nvPr>
            <p:ph type="title"/>
          </p:nvPr>
        </p:nvSpPr>
        <p:spPr>
          <a:xfrm>
            <a:off x="311700" y="162750"/>
            <a:ext cx="8520600" cy="6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Loving-kindness meditation 靜心祝福</a:t>
            </a:r>
            <a:endParaRPr>
              <a:latin typeface="Arial"/>
              <a:ea typeface="Arial"/>
              <a:cs typeface="Arial"/>
              <a:sym typeface="Arial"/>
            </a:endParaRPr>
          </a:p>
        </p:txBody>
      </p:sp>
      <p:pic>
        <p:nvPicPr>
          <p:cNvPr id="273" name="Google Shape;273;p35"/>
          <p:cNvPicPr preferRelativeResize="0"/>
          <p:nvPr/>
        </p:nvPicPr>
        <p:blipFill>
          <a:blip r:embed="rId3">
            <a:alphaModFix/>
          </a:blip>
          <a:stretch>
            <a:fillRect/>
          </a:stretch>
        </p:blipFill>
        <p:spPr>
          <a:xfrm>
            <a:off x="2061300" y="995575"/>
            <a:ext cx="5021403" cy="3852774"/>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9" name="Google Shape;99;p16"/>
          <p:cNvPicPr preferRelativeResize="0"/>
          <p:nvPr/>
        </p:nvPicPr>
        <p:blipFill>
          <a:blip r:embed="rId3">
            <a:alphaModFix/>
          </a:blip>
          <a:stretch>
            <a:fillRect/>
          </a:stretch>
        </p:blipFill>
        <p:spPr>
          <a:xfrm>
            <a:off x="1348375" y="447201"/>
            <a:ext cx="6185033" cy="4126579"/>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8" name="Google Shape;108;p17"/>
          <p:cNvSpPr/>
          <p:nvPr/>
        </p:nvSpPr>
        <p:spPr>
          <a:xfrm>
            <a:off x="4596038"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7"/>
          <p:cNvSpPr/>
          <p:nvPr/>
        </p:nvSpPr>
        <p:spPr>
          <a:xfrm>
            <a:off x="6476375"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7"/>
          <p:cNvSpPr/>
          <p:nvPr/>
        </p:nvSpPr>
        <p:spPr>
          <a:xfrm>
            <a:off x="2715700"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7"/>
          <p:cNvSpPr txBox="1"/>
          <p:nvPr/>
        </p:nvSpPr>
        <p:spPr>
          <a:xfrm>
            <a:off x="4779788" y="3586525"/>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Fashion designer</a:t>
            </a:r>
            <a:endParaRPr b="1">
              <a:solidFill>
                <a:schemeClr val="lt1"/>
              </a:solidFill>
            </a:endParaRPr>
          </a:p>
          <a:p>
            <a:pPr marL="0" lvl="0" indent="0" algn="ctr" rtl="0">
              <a:spcBef>
                <a:spcPts val="0"/>
              </a:spcBef>
              <a:spcAft>
                <a:spcPts val="0"/>
              </a:spcAft>
              <a:buNone/>
            </a:pPr>
            <a:r>
              <a:rPr lang="en" b="1">
                <a:solidFill>
                  <a:schemeClr val="lt1"/>
                </a:solidFill>
              </a:rPr>
              <a:t>時裝設計師</a:t>
            </a:r>
            <a:endParaRPr b="1">
              <a:solidFill>
                <a:schemeClr val="lt1"/>
              </a:solidFill>
            </a:endParaRPr>
          </a:p>
          <a:p>
            <a:pPr marL="0" lvl="0" indent="0" algn="l" rtl="0">
              <a:spcBef>
                <a:spcPts val="0"/>
              </a:spcBef>
              <a:spcAft>
                <a:spcPts val="0"/>
              </a:spcAft>
              <a:buNone/>
            </a:pPr>
            <a:endParaRPr>
              <a:solidFill>
                <a:schemeClr val="lt1"/>
              </a:solidFill>
            </a:endParaRPr>
          </a:p>
        </p:txBody>
      </p:sp>
      <p:sp>
        <p:nvSpPr>
          <p:cNvPr id="113" name="Google Shape;113;p17"/>
          <p:cNvSpPr txBox="1"/>
          <p:nvPr/>
        </p:nvSpPr>
        <p:spPr>
          <a:xfrm>
            <a:off x="6660125" y="3466500"/>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Pianist / Composer</a:t>
            </a:r>
            <a:endParaRPr b="1">
              <a:solidFill>
                <a:schemeClr val="lt1"/>
              </a:solidFill>
            </a:endParaRPr>
          </a:p>
          <a:p>
            <a:pPr marL="0" lvl="0" indent="0" algn="ctr" rtl="0">
              <a:spcBef>
                <a:spcPts val="0"/>
              </a:spcBef>
              <a:spcAft>
                <a:spcPts val="0"/>
              </a:spcAft>
              <a:buNone/>
            </a:pPr>
            <a:r>
              <a:rPr lang="en" b="1">
                <a:solidFill>
                  <a:schemeClr val="lt1"/>
                </a:solidFill>
              </a:rPr>
              <a:t>鋼琴家/</a:t>
            </a:r>
            <a:endParaRPr b="1">
              <a:solidFill>
                <a:schemeClr val="lt1"/>
              </a:solidFill>
            </a:endParaRPr>
          </a:p>
          <a:p>
            <a:pPr marL="0" lvl="0" indent="0" algn="ctr" rtl="0">
              <a:spcBef>
                <a:spcPts val="0"/>
              </a:spcBef>
              <a:spcAft>
                <a:spcPts val="0"/>
              </a:spcAft>
              <a:buNone/>
            </a:pPr>
            <a:r>
              <a:rPr lang="en" b="1">
                <a:solidFill>
                  <a:schemeClr val="lt1"/>
                </a:solidFill>
              </a:rPr>
              <a:t>作曲家</a:t>
            </a:r>
            <a:endParaRPr b="1">
              <a:solidFill>
                <a:schemeClr val="lt1"/>
              </a:solidFill>
            </a:endParaRPr>
          </a:p>
          <a:p>
            <a:pPr marL="0" lvl="0" indent="0" algn="l" rtl="0">
              <a:spcBef>
                <a:spcPts val="0"/>
              </a:spcBef>
              <a:spcAft>
                <a:spcPts val="0"/>
              </a:spcAft>
              <a:buNone/>
            </a:pPr>
            <a:endParaRPr/>
          </a:p>
        </p:txBody>
      </p:sp>
      <p:sp>
        <p:nvSpPr>
          <p:cNvPr id="114" name="Google Shape;114;p17"/>
          <p:cNvSpPr txBox="1"/>
          <p:nvPr/>
        </p:nvSpPr>
        <p:spPr>
          <a:xfrm>
            <a:off x="2859388" y="3515100"/>
            <a:ext cx="13326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好市民獎得主</a:t>
            </a:r>
            <a:endParaRPr b="1">
              <a:solidFill>
                <a:schemeClr val="lt1"/>
              </a:solidFill>
            </a:endParaRPr>
          </a:p>
          <a:p>
            <a:pPr marL="0" lvl="0" indent="0" algn="ctr" rtl="0">
              <a:spcBef>
                <a:spcPts val="0"/>
              </a:spcBef>
              <a:spcAft>
                <a:spcPts val="0"/>
              </a:spcAft>
              <a:buNone/>
            </a:pPr>
            <a:r>
              <a:rPr lang="en" b="1">
                <a:solidFill>
                  <a:schemeClr val="lt1"/>
                </a:solidFill>
              </a:rPr>
              <a:t>Recipient of Good Citizen Award</a:t>
            </a:r>
            <a:endParaRPr b="1">
              <a:solidFill>
                <a:schemeClr val="lt1"/>
              </a:solidFill>
            </a:endParaRPr>
          </a:p>
          <a:p>
            <a:pPr marL="0" lvl="0" indent="0" algn="l" rtl="0">
              <a:spcBef>
                <a:spcPts val="0"/>
              </a:spcBef>
              <a:spcAft>
                <a:spcPts val="0"/>
              </a:spcAft>
              <a:buNone/>
            </a:pPr>
            <a:endParaRPr b="1">
              <a:solidFill>
                <a:schemeClr val="lt1"/>
              </a:solidFill>
            </a:endParaRPr>
          </a:p>
        </p:txBody>
      </p:sp>
      <p:cxnSp>
        <p:nvCxnSpPr>
          <p:cNvPr id="116" name="Google Shape;116;p17"/>
          <p:cNvCxnSpPr/>
          <p:nvPr/>
        </p:nvCxnSpPr>
        <p:spPr>
          <a:xfrm>
            <a:off x="3499950" y="2451550"/>
            <a:ext cx="3408000" cy="756600"/>
          </a:xfrm>
          <a:prstGeom prst="straightConnector1">
            <a:avLst/>
          </a:prstGeom>
          <a:noFill/>
          <a:ln w="9525" cap="flat" cmpd="sng">
            <a:solidFill>
              <a:schemeClr val="dk2"/>
            </a:solidFill>
            <a:prstDash val="solid"/>
            <a:round/>
            <a:headEnd type="none" w="med" len="med"/>
            <a:tailEnd type="none" w="med" len="med"/>
          </a:ln>
        </p:spPr>
      </p:cxn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159" t="7734" r="-2159" b="17241"/>
          <a:stretch/>
        </p:blipFill>
        <p:spPr>
          <a:xfrm>
            <a:off x="4596038" y="876754"/>
            <a:ext cx="1443838" cy="1444337"/>
          </a:xfrm>
          <a:prstGeom prst="rect">
            <a:avLst/>
          </a:prstGeom>
        </p:spPr>
      </p:pic>
      <p:sp>
        <p:nvSpPr>
          <p:cNvPr id="17" name="Google Shape;85;p15"/>
          <p:cNvSpPr/>
          <p:nvPr/>
        </p:nvSpPr>
        <p:spPr>
          <a:xfrm>
            <a:off x="835350"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0;p15"/>
          <p:cNvSpPr txBox="1"/>
          <p:nvPr/>
        </p:nvSpPr>
        <p:spPr>
          <a:xfrm>
            <a:off x="1019100" y="3290368"/>
            <a:ext cx="1252500" cy="696600"/>
          </a:xfrm>
          <a:prstGeom prst="rect">
            <a:avLst/>
          </a:prstGeom>
          <a:noFill/>
          <a:ln>
            <a:noFill/>
          </a:ln>
        </p:spPr>
        <p:txBody>
          <a:bodyPr spcFirstLastPara="1" wrap="square" lIns="91425" tIns="91425" rIns="91425" bIns="91425" anchor="t" anchorCtr="0">
            <a:noAutofit/>
          </a:bodyPr>
          <a:lstStyle/>
          <a:p>
            <a:pPr lvl="0" algn="ctr"/>
            <a:r>
              <a:rPr lang="en" b="1" dirty="0" smtClean="0">
                <a:solidFill>
                  <a:schemeClr val="lt1"/>
                </a:solidFill>
              </a:rPr>
              <a:t>奧</a:t>
            </a:r>
            <a:r>
              <a:rPr lang="zh-CN" altLang="en-US" b="1" dirty="0" smtClean="0">
                <a:solidFill>
                  <a:schemeClr val="lt1"/>
                </a:solidFill>
              </a:rPr>
              <a:t>運會</a:t>
            </a:r>
            <a:r>
              <a:rPr lang="en" b="1" dirty="0" smtClean="0">
                <a:solidFill>
                  <a:schemeClr val="lt1"/>
                </a:solidFill>
              </a:rPr>
              <a:t/>
            </a:r>
            <a:br>
              <a:rPr lang="en" b="1" dirty="0" smtClean="0">
                <a:solidFill>
                  <a:schemeClr val="lt1"/>
                </a:solidFill>
              </a:rPr>
            </a:br>
            <a:r>
              <a:rPr lang="en" b="1" dirty="0" smtClean="0">
                <a:solidFill>
                  <a:schemeClr val="lt1"/>
                </a:solidFill>
              </a:rPr>
              <a:t>金牌得主</a:t>
            </a:r>
            <a:endParaRPr b="1" dirty="0">
              <a:solidFill>
                <a:schemeClr val="lt1"/>
              </a:solidFill>
            </a:endParaRPr>
          </a:p>
          <a:p>
            <a:pPr marL="0" lvl="0" indent="0" algn="ctr" rtl="0">
              <a:spcBef>
                <a:spcPts val="0"/>
              </a:spcBef>
              <a:spcAft>
                <a:spcPts val="0"/>
              </a:spcAft>
              <a:buNone/>
            </a:pPr>
            <a:r>
              <a:rPr lang="en" b="1" dirty="0">
                <a:solidFill>
                  <a:schemeClr val="lt1"/>
                </a:solidFill>
              </a:rPr>
              <a:t>G</a:t>
            </a:r>
            <a:r>
              <a:rPr lang="en" b="1" dirty="0" smtClean="0">
                <a:solidFill>
                  <a:schemeClr val="lt1"/>
                </a:solidFill>
              </a:rPr>
              <a:t>old medalist in the Olympic </a:t>
            </a:r>
            <a:r>
              <a:rPr lang="en" b="1" dirty="0">
                <a:solidFill>
                  <a:schemeClr val="lt1"/>
                </a:solidFill>
              </a:rPr>
              <a:t>Games</a:t>
            </a:r>
            <a:endParaRPr b="1" dirty="0">
              <a:solidFill>
                <a:schemeClr val="lt1"/>
              </a:solidFill>
            </a:endParaRPr>
          </a:p>
        </p:txBody>
      </p:sp>
      <p:pic>
        <p:nvPicPr>
          <p:cNvPr id="19" name="Google Shape;99;p16"/>
          <p:cNvPicPr preferRelativeResize="0"/>
          <p:nvPr/>
        </p:nvPicPr>
        <p:blipFill rotWithShape="1">
          <a:blip r:embed="rId4">
            <a:alphaModFix/>
          </a:blip>
          <a:srcRect l="81910" t="30748" r="3144" b="40333"/>
          <a:stretch/>
        </p:blipFill>
        <p:spPr>
          <a:xfrm>
            <a:off x="1056904" y="854118"/>
            <a:ext cx="1190414" cy="1536822"/>
          </a:xfrm>
          <a:prstGeom prst="rect">
            <a:avLst/>
          </a:prstGeom>
          <a:noFill/>
          <a:ln>
            <a:noFill/>
          </a:ln>
        </p:spPr>
      </p:pic>
      <p:pic>
        <p:nvPicPr>
          <p:cNvPr id="20" name="Picture 19"/>
          <p:cNvPicPr>
            <a:picLocks noChangeAspect="1"/>
          </p:cNvPicPr>
          <p:nvPr/>
        </p:nvPicPr>
        <p:blipFill rotWithShape="1">
          <a:blip r:embed="rId5">
            <a:extLst>
              <a:ext uri="{28A0092B-C50C-407E-A947-70E740481C1C}">
                <a14:useLocalDpi xmlns:a14="http://schemas.microsoft.com/office/drawing/2010/main" val="0"/>
              </a:ext>
            </a:extLst>
          </a:blip>
          <a:srcRect l="37960" t="25547" r="43138" b="41146"/>
          <a:stretch/>
        </p:blipFill>
        <p:spPr>
          <a:xfrm>
            <a:off x="6660125" y="938151"/>
            <a:ext cx="1246910" cy="1462355"/>
          </a:xfrm>
          <a:prstGeom prst="rect">
            <a:avLst/>
          </a:prstGeom>
        </p:spPr>
      </p:pic>
      <p:sp>
        <p:nvSpPr>
          <p:cNvPr id="21" name="Google Shape;82;p15"/>
          <p:cNvSpPr txBox="1">
            <a:spLocks/>
          </p:cNvSpPr>
          <p:nvPr/>
        </p:nvSpPr>
        <p:spPr>
          <a:xfrm>
            <a:off x="311700" y="45075"/>
            <a:ext cx="8520600" cy="626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en-GB" smtClean="0">
                <a:latin typeface="Arial"/>
                <a:ea typeface="Arial"/>
                <a:cs typeface="Arial"/>
                <a:sym typeface="Arial"/>
              </a:rPr>
              <a:t>Matching game </a:t>
            </a:r>
            <a:r>
              <a:rPr lang="zh-CN" altLang="en-US" smtClean="0">
                <a:latin typeface="Arial"/>
                <a:ea typeface="Arial"/>
                <a:cs typeface="Arial"/>
                <a:sym typeface="Arial"/>
              </a:rPr>
              <a:t>配對挑戰</a:t>
            </a:r>
            <a:endParaRPr lang="zh-CN" altLang="en-US" dirty="0"/>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9735" y="854119"/>
            <a:ext cx="1546388" cy="15463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additive="base">
                                        <p:cTn id="7" dur="500" fill="hold"/>
                                        <p:tgtEl>
                                          <p:spTgt spid="116"/>
                                        </p:tgtEl>
                                        <p:attrNameLst>
                                          <p:attrName>ppt_x</p:attrName>
                                        </p:attrNameLst>
                                      </p:cBhvr>
                                      <p:tavLst>
                                        <p:tav tm="0">
                                          <p:val>
                                            <p:strVal val="#ppt_x"/>
                                          </p:val>
                                        </p:tav>
                                        <p:tav tm="100000">
                                          <p:val>
                                            <p:strVal val="#ppt_x"/>
                                          </p:val>
                                        </p:tav>
                                      </p:tavLst>
                                    </p:anim>
                                    <p:anim calcmode="lin" valueType="num">
                                      <p:cBhvr additive="base">
                                        <p:cTn id="8" dur="500" fill="hold"/>
                                        <p:tgtEl>
                                          <p:spTgt spid="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686" y="114596"/>
            <a:ext cx="3184991" cy="477363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32" name="Google Shape;132;p19"/>
          <p:cNvSpPr/>
          <p:nvPr/>
        </p:nvSpPr>
        <p:spPr>
          <a:xfrm>
            <a:off x="4596038"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9"/>
          <p:cNvSpPr/>
          <p:nvPr/>
        </p:nvSpPr>
        <p:spPr>
          <a:xfrm>
            <a:off x="6476375"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9"/>
          <p:cNvSpPr/>
          <p:nvPr/>
        </p:nvSpPr>
        <p:spPr>
          <a:xfrm>
            <a:off x="2715700"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9"/>
          <p:cNvSpPr txBox="1"/>
          <p:nvPr/>
        </p:nvSpPr>
        <p:spPr>
          <a:xfrm>
            <a:off x="4779788" y="3586525"/>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Fashion designer</a:t>
            </a:r>
            <a:endParaRPr b="1">
              <a:solidFill>
                <a:schemeClr val="lt1"/>
              </a:solidFill>
            </a:endParaRPr>
          </a:p>
          <a:p>
            <a:pPr marL="0" lvl="0" indent="0" algn="ctr" rtl="0">
              <a:spcBef>
                <a:spcPts val="0"/>
              </a:spcBef>
              <a:spcAft>
                <a:spcPts val="0"/>
              </a:spcAft>
              <a:buNone/>
            </a:pPr>
            <a:r>
              <a:rPr lang="en" b="1">
                <a:solidFill>
                  <a:schemeClr val="lt1"/>
                </a:solidFill>
              </a:rPr>
              <a:t>時裝設計師</a:t>
            </a:r>
            <a:endParaRPr b="1">
              <a:solidFill>
                <a:schemeClr val="lt1"/>
              </a:solidFill>
            </a:endParaRPr>
          </a:p>
          <a:p>
            <a:pPr marL="0" lvl="0" indent="0" algn="l" rtl="0">
              <a:spcBef>
                <a:spcPts val="0"/>
              </a:spcBef>
              <a:spcAft>
                <a:spcPts val="0"/>
              </a:spcAft>
              <a:buNone/>
            </a:pPr>
            <a:endParaRPr>
              <a:solidFill>
                <a:schemeClr val="lt1"/>
              </a:solidFill>
            </a:endParaRPr>
          </a:p>
        </p:txBody>
      </p:sp>
      <p:sp>
        <p:nvSpPr>
          <p:cNvPr id="137" name="Google Shape;137;p19"/>
          <p:cNvSpPr txBox="1"/>
          <p:nvPr/>
        </p:nvSpPr>
        <p:spPr>
          <a:xfrm>
            <a:off x="6660125" y="3466500"/>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Pianist / Composer</a:t>
            </a:r>
            <a:endParaRPr b="1">
              <a:solidFill>
                <a:schemeClr val="lt1"/>
              </a:solidFill>
            </a:endParaRPr>
          </a:p>
          <a:p>
            <a:pPr marL="0" lvl="0" indent="0" algn="ctr" rtl="0">
              <a:spcBef>
                <a:spcPts val="0"/>
              </a:spcBef>
              <a:spcAft>
                <a:spcPts val="0"/>
              </a:spcAft>
              <a:buNone/>
            </a:pPr>
            <a:r>
              <a:rPr lang="en" b="1">
                <a:solidFill>
                  <a:schemeClr val="lt1"/>
                </a:solidFill>
              </a:rPr>
              <a:t>鋼琴家/</a:t>
            </a:r>
            <a:endParaRPr b="1">
              <a:solidFill>
                <a:schemeClr val="lt1"/>
              </a:solidFill>
            </a:endParaRPr>
          </a:p>
          <a:p>
            <a:pPr marL="0" lvl="0" indent="0" algn="ctr" rtl="0">
              <a:spcBef>
                <a:spcPts val="0"/>
              </a:spcBef>
              <a:spcAft>
                <a:spcPts val="0"/>
              </a:spcAft>
              <a:buNone/>
            </a:pPr>
            <a:r>
              <a:rPr lang="en" b="1">
                <a:solidFill>
                  <a:schemeClr val="lt1"/>
                </a:solidFill>
              </a:rPr>
              <a:t>作曲家</a:t>
            </a:r>
            <a:endParaRPr b="1">
              <a:solidFill>
                <a:schemeClr val="lt1"/>
              </a:solidFill>
            </a:endParaRPr>
          </a:p>
          <a:p>
            <a:pPr marL="0" lvl="0" indent="0" algn="l" rtl="0">
              <a:spcBef>
                <a:spcPts val="0"/>
              </a:spcBef>
              <a:spcAft>
                <a:spcPts val="0"/>
              </a:spcAft>
              <a:buNone/>
            </a:pPr>
            <a:endParaRPr/>
          </a:p>
        </p:txBody>
      </p:sp>
      <p:sp>
        <p:nvSpPr>
          <p:cNvPr id="138" name="Google Shape;138;p19"/>
          <p:cNvSpPr txBox="1"/>
          <p:nvPr/>
        </p:nvSpPr>
        <p:spPr>
          <a:xfrm>
            <a:off x="2859388" y="3515100"/>
            <a:ext cx="13326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好市民獎得主</a:t>
            </a:r>
            <a:endParaRPr b="1">
              <a:solidFill>
                <a:schemeClr val="lt1"/>
              </a:solidFill>
            </a:endParaRPr>
          </a:p>
          <a:p>
            <a:pPr marL="0" lvl="0" indent="0" algn="ctr" rtl="0">
              <a:spcBef>
                <a:spcPts val="0"/>
              </a:spcBef>
              <a:spcAft>
                <a:spcPts val="0"/>
              </a:spcAft>
              <a:buNone/>
            </a:pPr>
            <a:r>
              <a:rPr lang="en" b="1">
                <a:solidFill>
                  <a:schemeClr val="lt1"/>
                </a:solidFill>
              </a:rPr>
              <a:t>Recipient of Good Citizen Award</a:t>
            </a:r>
            <a:endParaRPr b="1">
              <a:solidFill>
                <a:schemeClr val="lt1"/>
              </a:solidFill>
            </a:endParaRPr>
          </a:p>
          <a:p>
            <a:pPr marL="0" lvl="0" indent="0" algn="l" rtl="0">
              <a:spcBef>
                <a:spcPts val="0"/>
              </a:spcBef>
              <a:spcAft>
                <a:spcPts val="0"/>
              </a:spcAft>
              <a:buNone/>
            </a:pPr>
            <a:endParaRPr b="1">
              <a:solidFill>
                <a:schemeClr val="lt1"/>
              </a:solidFill>
            </a:endParaRPr>
          </a:p>
        </p:txBody>
      </p:sp>
      <p:cxnSp>
        <p:nvCxnSpPr>
          <p:cNvPr id="140" name="Google Shape;140;p19"/>
          <p:cNvCxnSpPr/>
          <p:nvPr/>
        </p:nvCxnSpPr>
        <p:spPr>
          <a:xfrm flipH="1">
            <a:off x="1860350" y="2533000"/>
            <a:ext cx="3460500" cy="543900"/>
          </a:xfrm>
          <a:prstGeom prst="straightConnector1">
            <a:avLst/>
          </a:prstGeom>
          <a:noFill/>
          <a:ln w="9525" cap="flat" cmpd="sng">
            <a:solidFill>
              <a:schemeClr val="dk2"/>
            </a:solidFill>
            <a:prstDash val="solid"/>
            <a:round/>
            <a:headEnd type="none" w="med" len="med"/>
            <a:tailEnd type="none" w="med" len="med"/>
          </a:ln>
        </p:spPr>
      </p:cxn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159" t="7734" r="-2159" b="17241"/>
          <a:stretch/>
        </p:blipFill>
        <p:spPr>
          <a:xfrm>
            <a:off x="4596038" y="876754"/>
            <a:ext cx="1443838" cy="1444337"/>
          </a:xfrm>
          <a:prstGeom prst="rect">
            <a:avLst/>
          </a:prstGeom>
        </p:spPr>
      </p:pic>
      <p:sp>
        <p:nvSpPr>
          <p:cNvPr id="17" name="Google Shape;85;p15"/>
          <p:cNvSpPr/>
          <p:nvPr/>
        </p:nvSpPr>
        <p:spPr>
          <a:xfrm>
            <a:off x="835350"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0;p15"/>
          <p:cNvSpPr txBox="1"/>
          <p:nvPr/>
        </p:nvSpPr>
        <p:spPr>
          <a:xfrm>
            <a:off x="1019100" y="3290368"/>
            <a:ext cx="1252500" cy="696600"/>
          </a:xfrm>
          <a:prstGeom prst="rect">
            <a:avLst/>
          </a:prstGeom>
          <a:noFill/>
          <a:ln>
            <a:noFill/>
          </a:ln>
        </p:spPr>
        <p:txBody>
          <a:bodyPr spcFirstLastPara="1" wrap="square" lIns="91425" tIns="91425" rIns="91425" bIns="91425" anchor="t" anchorCtr="0">
            <a:noAutofit/>
          </a:bodyPr>
          <a:lstStyle/>
          <a:p>
            <a:pPr lvl="0" algn="ctr"/>
            <a:r>
              <a:rPr lang="en" b="1" dirty="0" smtClean="0">
                <a:solidFill>
                  <a:schemeClr val="lt1"/>
                </a:solidFill>
              </a:rPr>
              <a:t>奧</a:t>
            </a:r>
            <a:r>
              <a:rPr lang="zh-CN" altLang="en-US" b="1" dirty="0" smtClean="0">
                <a:solidFill>
                  <a:schemeClr val="lt1"/>
                </a:solidFill>
              </a:rPr>
              <a:t>運會</a:t>
            </a:r>
            <a:r>
              <a:rPr lang="en" b="1" dirty="0" smtClean="0">
                <a:solidFill>
                  <a:schemeClr val="lt1"/>
                </a:solidFill>
              </a:rPr>
              <a:t/>
            </a:r>
            <a:br>
              <a:rPr lang="en" b="1" dirty="0" smtClean="0">
                <a:solidFill>
                  <a:schemeClr val="lt1"/>
                </a:solidFill>
              </a:rPr>
            </a:br>
            <a:r>
              <a:rPr lang="en" b="1" dirty="0" smtClean="0">
                <a:solidFill>
                  <a:schemeClr val="lt1"/>
                </a:solidFill>
              </a:rPr>
              <a:t>金牌得主</a:t>
            </a:r>
            <a:endParaRPr b="1" dirty="0">
              <a:solidFill>
                <a:schemeClr val="lt1"/>
              </a:solidFill>
            </a:endParaRPr>
          </a:p>
          <a:p>
            <a:pPr marL="0" lvl="0" indent="0" algn="ctr" rtl="0">
              <a:spcBef>
                <a:spcPts val="0"/>
              </a:spcBef>
              <a:spcAft>
                <a:spcPts val="0"/>
              </a:spcAft>
              <a:buNone/>
            </a:pPr>
            <a:r>
              <a:rPr lang="en" b="1" dirty="0">
                <a:solidFill>
                  <a:schemeClr val="lt1"/>
                </a:solidFill>
              </a:rPr>
              <a:t>G</a:t>
            </a:r>
            <a:r>
              <a:rPr lang="en" b="1" dirty="0" smtClean="0">
                <a:solidFill>
                  <a:schemeClr val="lt1"/>
                </a:solidFill>
              </a:rPr>
              <a:t>old medalist in the Olympic </a:t>
            </a:r>
            <a:r>
              <a:rPr lang="en" b="1" dirty="0">
                <a:solidFill>
                  <a:schemeClr val="lt1"/>
                </a:solidFill>
              </a:rPr>
              <a:t>Games</a:t>
            </a:r>
            <a:endParaRPr b="1" dirty="0">
              <a:solidFill>
                <a:schemeClr val="lt1"/>
              </a:solidFill>
            </a:endParaRPr>
          </a:p>
        </p:txBody>
      </p:sp>
      <p:pic>
        <p:nvPicPr>
          <p:cNvPr id="19" name="Google Shape;99;p16"/>
          <p:cNvPicPr preferRelativeResize="0"/>
          <p:nvPr/>
        </p:nvPicPr>
        <p:blipFill rotWithShape="1">
          <a:blip r:embed="rId4">
            <a:alphaModFix/>
          </a:blip>
          <a:srcRect l="81910" t="30748" r="3144" b="40333"/>
          <a:stretch/>
        </p:blipFill>
        <p:spPr>
          <a:xfrm>
            <a:off x="1056904" y="854118"/>
            <a:ext cx="1190414" cy="1536822"/>
          </a:xfrm>
          <a:prstGeom prst="rect">
            <a:avLst/>
          </a:prstGeom>
          <a:noFill/>
          <a:ln>
            <a:noFill/>
          </a:ln>
        </p:spPr>
      </p:pic>
      <p:pic>
        <p:nvPicPr>
          <p:cNvPr id="20" name="Picture 19"/>
          <p:cNvPicPr>
            <a:picLocks noChangeAspect="1"/>
          </p:cNvPicPr>
          <p:nvPr/>
        </p:nvPicPr>
        <p:blipFill rotWithShape="1">
          <a:blip r:embed="rId5">
            <a:extLst>
              <a:ext uri="{28A0092B-C50C-407E-A947-70E740481C1C}">
                <a14:useLocalDpi xmlns:a14="http://schemas.microsoft.com/office/drawing/2010/main" val="0"/>
              </a:ext>
            </a:extLst>
          </a:blip>
          <a:srcRect l="37960" t="25547" r="43138" b="41146"/>
          <a:stretch/>
        </p:blipFill>
        <p:spPr>
          <a:xfrm>
            <a:off x="6660125" y="938151"/>
            <a:ext cx="1246910" cy="1462355"/>
          </a:xfrm>
          <a:prstGeom prst="rect">
            <a:avLst/>
          </a:prstGeom>
        </p:spPr>
      </p:pic>
      <p:sp>
        <p:nvSpPr>
          <p:cNvPr id="21" name="Google Shape;82;p15"/>
          <p:cNvSpPr txBox="1">
            <a:spLocks/>
          </p:cNvSpPr>
          <p:nvPr/>
        </p:nvSpPr>
        <p:spPr>
          <a:xfrm>
            <a:off x="311700" y="45075"/>
            <a:ext cx="8520600" cy="626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en-GB" smtClean="0">
                <a:latin typeface="Arial"/>
                <a:ea typeface="Arial"/>
                <a:cs typeface="Arial"/>
                <a:sym typeface="Arial"/>
              </a:rPr>
              <a:t>Matching game </a:t>
            </a:r>
            <a:r>
              <a:rPr lang="zh-CN" altLang="en-US" smtClean="0">
                <a:latin typeface="Arial"/>
                <a:ea typeface="Arial"/>
                <a:cs typeface="Arial"/>
                <a:sym typeface="Arial"/>
              </a:rPr>
              <a:t>配對挑戰</a:t>
            </a:r>
            <a:endParaRPr lang="zh-CN" altLang="en-US" dirty="0"/>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9735" y="854119"/>
            <a:ext cx="1546388" cy="15463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 calcmode="lin" valueType="num">
                                      <p:cBhvr additive="base">
                                        <p:cTn id="7" dur="500" fill="hold"/>
                                        <p:tgtEl>
                                          <p:spTgt spid="140"/>
                                        </p:tgtEl>
                                        <p:attrNameLst>
                                          <p:attrName>ppt_x</p:attrName>
                                        </p:attrNameLst>
                                      </p:cBhvr>
                                      <p:tavLst>
                                        <p:tav tm="0">
                                          <p:val>
                                            <p:strVal val="#ppt_x"/>
                                          </p:val>
                                        </p:tav>
                                        <p:tav tm="100000">
                                          <p:val>
                                            <p:strVal val="#ppt_x"/>
                                          </p:val>
                                        </p:tav>
                                      </p:tavLst>
                                    </p:anim>
                                    <p:anim calcmode="lin" valueType="num">
                                      <p:cBhvr additive="base">
                                        <p:cTn id="8"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0974" y="0"/>
            <a:ext cx="4398325" cy="502499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6" name="Google Shape;156;p21"/>
          <p:cNvSpPr/>
          <p:nvPr/>
        </p:nvSpPr>
        <p:spPr>
          <a:xfrm>
            <a:off x="4596038"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1"/>
          <p:cNvSpPr/>
          <p:nvPr/>
        </p:nvSpPr>
        <p:spPr>
          <a:xfrm>
            <a:off x="6476375"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1"/>
          <p:cNvSpPr/>
          <p:nvPr/>
        </p:nvSpPr>
        <p:spPr>
          <a:xfrm>
            <a:off x="2715700" y="3166800"/>
            <a:ext cx="1620000" cy="1620000"/>
          </a:xfrm>
          <a:prstGeom prst="ellipse">
            <a:avLst/>
          </a:prstGeom>
          <a:solidFill>
            <a:srgbClr val="B4A7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1"/>
          <p:cNvSpPr txBox="1"/>
          <p:nvPr/>
        </p:nvSpPr>
        <p:spPr>
          <a:xfrm>
            <a:off x="4779788" y="3586525"/>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Fashion designer</a:t>
            </a:r>
            <a:endParaRPr b="1">
              <a:solidFill>
                <a:schemeClr val="lt1"/>
              </a:solidFill>
            </a:endParaRPr>
          </a:p>
          <a:p>
            <a:pPr marL="0" lvl="0" indent="0" algn="ctr" rtl="0">
              <a:spcBef>
                <a:spcPts val="0"/>
              </a:spcBef>
              <a:spcAft>
                <a:spcPts val="0"/>
              </a:spcAft>
              <a:buNone/>
            </a:pPr>
            <a:r>
              <a:rPr lang="en" b="1">
                <a:solidFill>
                  <a:schemeClr val="lt1"/>
                </a:solidFill>
              </a:rPr>
              <a:t>時裝設計師</a:t>
            </a:r>
            <a:endParaRPr b="1">
              <a:solidFill>
                <a:schemeClr val="lt1"/>
              </a:solidFill>
            </a:endParaRPr>
          </a:p>
          <a:p>
            <a:pPr marL="0" lvl="0" indent="0" algn="l" rtl="0">
              <a:spcBef>
                <a:spcPts val="0"/>
              </a:spcBef>
              <a:spcAft>
                <a:spcPts val="0"/>
              </a:spcAft>
              <a:buNone/>
            </a:pPr>
            <a:endParaRPr>
              <a:solidFill>
                <a:schemeClr val="lt1"/>
              </a:solidFill>
            </a:endParaRPr>
          </a:p>
        </p:txBody>
      </p:sp>
      <p:sp>
        <p:nvSpPr>
          <p:cNvPr id="161" name="Google Shape;161;p21"/>
          <p:cNvSpPr txBox="1"/>
          <p:nvPr/>
        </p:nvSpPr>
        <p:spPr>
          <a:xfrm>
            <a:off x="6660125" y="3466500"/>
            <a:ext cx="12525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Pianist / Composer</a:t>
            </a:r>
            <a:endParaRPr b="1">
              <a:solidFill>
                <a:schemeClr val="lt1"/>
              </a:solidFill>
            </a:endParaRPr>
          </a:p>
          <a:p>
            <a:pPr marL="0" lvl="0" indent="0" algn="ctr" rtl="0">
              <a:spcBef>
                <a:spcPts val="0"/>
              </a:spcBef>
              <a:spcAft>
                <a:spcPts val="0"/>
              </a:spcAft>
              <a:buNone/>
            </a:pPr>
            <a:r>
              <a:rPr lang="en" b="1">
                <a:solidFill>
                  <a:schemeClr val="lt1"/>
                </a:solidFill>
              </a:rPr>
              <a:t>鋼琴家/</a:t>
            </a:r>
            <a:endParaRPr b="1">
              <a:solidFill>
                <a:schemeClr val="lt1"/>
              </a:solidFill>
            </a:endParaRPr>
          </a:p>
          <a:p>
            <a:pPr marL="0" lvl="0" indent="0" algn="ctr" rtl="0">
              <a:spcBef>
                <a:spcPts val="0"/>
              </a:spcBef>
              <a:spcAft>
                <a:spcPts val="0"/>
              </a:spcAft>
              <a:buNone/>
            </a:pPr>
            <a:r>
              <a:rPr lang="en" b="1">
                <a:solidFill>
                  <a:schemeClr val="lt1"/>
                </a:solidFill>
              </a:rPr>
              <a:t>作曲家</a:t>
            </a:r>
            <a:endParaRPr b="1">
              <a:solidFill>
                <a:schemeClr val="lt1"/>
              </a:solidFill>
            </a:endParaRPr>
          </a:p>
          <a:p>
            <a:pPr marL="0" lvl="0" indent="0" algn="l" rtl="0">
              <a:spcBef>
                <a:spcPts val="0"/>
              </a:spcBef>
              <a:spcAft>
                <a:spcPts val="0"/>
              </a:spcAft>
              <a:buNone/>
            </a:pPr>
            <a:endParaRPr/>
          </a:p>
        </p:txBody>
      </p:sp>
      <p:sp>
        <p:nvSpPr>
          <p:cNvPr id="162" name="Google Shape;162;p21"/>
          <p:cNvSpPr txBox="1"/>
          <p:nvPr/>
        </p:nvSpPr>
        <p:spPr>
          <a:xfrm>
            <a:off x="2859388" y="3515100"/>
            <a:ext cx="1332600" cy="696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lt1"/>
                </a:solidFill>
              </a:rPr>
              <a:t>好市民獎得主</a:t>
            </a:r>
            <a:endParaRPr b="1">
              <a:solidFill>
                <a:schemeClr val="lt1"/>
              </a:solidFill>
            </a:endParaRPr>
          </a:p>
          <a:p>
            <a:pPr marL="0" lvl="0" indent="0" algn="ctr" rtl="0">
              <a:spcBef>
                <a:spcPts val="0"/>
              </a:spcBef>
              <a:spcAft>
                <a:spcPts val="0"/>
              </a:spcAft>
              <a:buNone/>
            </a:pPr>
            <a:r>
              <a:rPr lang="en" b="1">
                <a:solidFill>
                  <a:schemeClr val="lt1"/>
                </a:solidFill>
              </a:rPr>
              <a:t>Recipient of Good Citizen Award</a:t>
            </a:r>
            <a:endParaRPr b="1">
              <a:solidFill>
                <a:schemeClr val="lt1"/>
              </a:solidFill>
            </a:endParaRPr>
          </a:p>
          <a:p>
            <a:pPr marL="0" lvl="0" indent="0" algn="l" rtl="0">
              <a:spcBef>
                <a:spcPts val="0"/>
              </a:spcBef>
              <a:spcAft>
                <a:spcPts val="0"/>
              </a:spcAft>
              <a:buNone/>
            </a:pPr>
            <a:endParaRPr b="1">
              <a:solidFill>
                <a:schemeClr val="lt1"/>
              </a:solidFill>
            </a:endParaRPr>
          </a:p>
        </p:txBody>
      </p:sp>
      <p:cxnSp>
        <p:nvCxnSpPr>
          <p:cNvPr id="164" name="Google Shape;164;p21"/>
          <p:cNvCxnSpPr/>
          <p:nvPr/>
        </p:nvCxnSpPr>
        <p:spPr>
          <a:xfrm flipH="1">
            <a:off x="3854750" y="2467300"/>
            <a:ext cx="3294900" cy="701700"/>
          </a:xfrm>
          <a:prstGeom prst="straightConnector1">
            <a:avLst/>
          </a:prstGeom>
          <a:noFill/>
          <a:ln w="9525" cap="flat" cmpd="sng">
            <a:solidFill>
              <a:schemeClr val="dk2"/>
            </a:solidFill>
            <a:prstDash val="solid"/>
            <a:round/>
            <a:headEnd type="none" w="med" len="med"/>
            <a:tailEnd type="none" w="med" len="med"/>
          </a:ln>
        </p:spPr>
      </p:cxn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159" t="7734" r="-2159" b="17241"/>
          <a:stretch/>
        </p:blipFill>
        <p:spPr>
          <a:xfrm>
            <a:off x="4596038" y="876754"/>
            <a:ext cx="1443838" cy="1444337"/>
          </a:xfrm>
          <a:prstGeom prst="rect">
            <a:avLst/>
          </a:prstGeom>
        </p:spPr>
      </p:pic>
      <p:sp>
        <p:nvSpPr>
          <p:cNvPr id="17" name="Google Shape;85;p15"/>
          <p:cNvSpPr/>
          <p:nvPr/>
        </p:nvSpPr>
        <p:spPr>
          <a:xfrm>
            <a:off x="835350" y="3166800"/>
            <a:ext cx="1620000" cy="1620000"/>
          </a:xfrm>
          <a:prstGeom prst="ellipse">
            <a:avLst/>
          </a:prstGeom>
          <a:solidFill>
            <a:srgbClr val="D5A6B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0;p15"/>
          <p:cNvSpPr txBox="1"/>
          <p:nvPr/>
        </p:nvSpPr>
        <p:spPr>
          <a:xfrm>
            <a:off x="1019100" y="3290368"/>
            <a:ext cx="1252500" cy="696600"/>
          </a:xfrm>
          <a:prstGeom prst="rect">
            <a:avLst/>
          </a:prstGeom>
          <a:noFill/>
          <a:ln>
            <a:noFill/>
          </a:ln>
        </p:spPr>
        <p:txBody>
          <a:bodyPr spcFirstLastPara="1" wrap="square" lIns="91425" tIns="91425" rIns="91425" bIns="91425" anchor="t" anchorCtr="0">
            <a:noAutofit/>
          </a:bodyPr>
          <a:lstStyle/>
          <a:p>
            <a:pPr lvl="0" algn="ctr"/>
            <a:r>
              <a:rPr lang="en" b="1" dirty="0" smtClean="0">
                <a:solidFill>
                  <a:schemeClr val="lt1"/>
                </a:solidFill>
              </a:rPr>
              <a:t>奧</a:t>
            </a:r>
            <a:r>
              <a:rPr lang="zh-CN" altLang="en-US" b="1" dirty="0" smtClean="0">
                <a:solidFill>
                  <a:schemeClr val="lt1"/>
                </a:solidFill>
              </a:rPr>
              <a:t>運會</a:t>
            </a:r>
            <a:r>
              <a:rPr lang="en" b="1" dirty="0" smtClean="0">
                <a:solidFill>
                  <a:schemeClr val="lt1"/>
                </a:solidFill>
              </a:rPr>
              <a:t/>
            </a:r>
            <a:br>
              <a:rPr lang="en" b="1" dirty="0" smtClean="0">
                <a:solidFill>
                  <a:schemeClr val="lt1"/>
                </a:solidFill>
              </a:rPr>
            </a:br>
            <a:r>
              <a:rPr lang="en" b="1" dirty="0" smtClean="0">
                <a:solidFill>
                  <a:schemeClr val="lt1"/>
                </a:solidFill>
              </a:rPr>
              <a:t>金牌得主</a:t>
            </a:r>
            <a:endParaRPr b="1" dirty="0">
              <a:solidFill>
                <a:schemeClr val="lt1"/>
              </a:solidFill>
            </a:endParaRPr>
          </a:p>
          <a:p>
            <a:pPr marL="0" lvl="0" indent="0" algn="ctr" rtl="0">
              <a:spcBef>
                <a:spcPts val="0"/>
              </a:spcBef>
              <a:spcAft>
                <a:spcPts val="0"/>
              </a:spcAft>
              <a:buNone/>
            </a:pPr>
            <a:r>
              <a:rPr lang="en" b="1" dirty="0">
                <a:solidFill>
                  <a:schemeClr val="lt1"/>
                </a:solidFill>
              </a:rPr>
              <a:t>G</a:t>
            </a:r>
            <a:r>
              <a:rPr lang="en" b="1" dirty="0" smtClean="0">
                <a:solidFill>
                  <a:schemeClr val="lt1"/>
                </a:solidFill>
              </a:rPr>
              <a:t>old medalist in the Olympic </a:t>
            </a:r>
            <a:r>
              <a:rPr lang="en" b="1" dirty="0">
                <a:solidFill>
                  <a:schemeClr val="lt1"/>
                </a:solidFill>
              </a:rPr>
              <a:t>Games</a:t>
            </a:r>
            <a:endParaRPr b="1" dirty="0">
              <a:solidFill>
                <a:schemeClr val="lt1"/>
              </a:solidFill>
            </a:endParaRPr>
          </a:p>
        </p:txBody>
      </p:sp>
      <p:pic>
        <p:nvPicPr>
          <p:cNvPr id="19" name="Google Shape;99;p16"/>
          <p:cNvPicPr preferRelativeResize="0"/>
          <p:nvPr/>
        </p:nvPicPr>
        <p:blipFill rotWithShape="1">
          <a:blip r:embed="rId4">
            <a:alphaModFix/>
          </a:blip>
          <a:srcRect l="81910" t="30748" r="3144" b="40333"/>
          <a:stretch/>
        </p:blipFill>
        <p:spPr>
          <a:xfrm>
            <a:off x="1056904" y="854118"/>
            <a:ext cx="1190414" cy="1536822"/>
          </a:xfrm>
          <a:prstGeom prst="rect">
            <a:avLst/>
          </a:prstGeom>
          <a:noFill/>
          <a:ln>
            <a:noFill/>
          </a:ln>
        </p:spPr>
      </p:pic>
      <p:pic>
        <p:nvPicPr>
          <p:cNvPr id="20" name="Picture 19"/>
          <p:cNvPicPr>
            <a:picLocks noChangeAspect="1"/>
          </p:cNvPicPr>
          <p:nvPr/>
        </p:nvPicPr>
        <p:blipFill rotWithShape="1">
          <a:blip r:embed="rId5">
            <a:extLst>
              <a:ext uri="{28A0092B-C50C-407E-A947-70E740481C1C}">
                <a14:useLocalDpi xmlns:a14="http://schemas.microsoft.com/office/drawing/2010/main" val="0"/>
              </a:ext>
            </a:extLst>
          </a:blip>
          <a:srcRect l="37960" t="25547" r="43138" b="41146"/>
          <a:stretch/>
        </p:blipFill>
        <p:spPr>
          <a:xfrm>
            <a:off x="6660125" y="938151"/>
            <a:ext cx="1246910" cy="1462355"/>
          </a:xfrm>
          <a:prstGeom prst="rect">
            <a:avLst/>
          </a:prstGeom>
        </p:spPr>
      </p:pic>
      <p:sp>
        <p:nvSpPr>
          <p:cNvPr id="21" name="Google Shape;82;p15"/>
          <p:cNvSpPr txBox="1">
            <a:spLocks/>
          </p:cNvSpPr>
          <p:nvPr/>
        </p:nvSpPr>
        <p:spPr>
          <a:xfrm>
            <a:off x="311700" y="45075"/>
            <a:ext cx="8520600" cy="626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en-GB" smtClean="0">
                <a:latin typeface="Arial"/>
                <a:ea typeface="Arial"/>
                <a:cs typeface="Arial"/>
                <a:sym typeface="Arial"/>
              </a:rPr>
              <a:t>Matching game </a:t>
            </a:r>
            <a:r>
              <a:rPr lang="zh-CN" altLang="en-US" smtClean="0">
                <a:latin typeface="Arial"/>
                <a:ea typeface="Arial"/>
                <a:cs typeface="Arial"/>
                <a:sym typeface="Arial"/>
              </a:rPr>
              <a:t>配對挑戰</a:t>
            </a:r>
            <a:endParaRPr lang="zh-CN" altLang="en-US" dirty="0"/>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9735" y="854119"/>
            <a:ext cx="1546388" cy="15463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 calcmode="lin" valueType="num">
                                      <p:cBhvr additive="base">
                                        <p:cTn id="7" dur="500" fill="hold"/>
                                        <p:tgtEl>
                                          <p:spTgt spid="164"/>
                                        </p:tgtEl>
                                        <p:attrNameLst>
                                          <p:attrName>ppt_x</p:attrName>
                                        </p:attrNameLst>
                                      </p:cBhvr>
                                      <p:tavLst>
                                        <p:tav tm="0">
                                          <p:val>
                                            <p:strVal val="#ppt_x"/>
                                          </p:val>
                                        </p:tav>
                                        <p:tav tm="100000">
                                          <p:val>
                                            <p:strVal val="#ppt_x"/>
                                          </p:val>
                                        </p:tav>
                                      </p:tavLst>
                                    </p:anim>
                                    <p:anim calcmode="lin" valueType="num">
                                      <p:cBhvr additive="base">
                                        <p:cTn id="8" dur="500" fill="hold"/>
                                        <p:tgtEl>
                                          <p:spTgt spid="1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ral">
  <a:themeElements>
    <a:clrScheme name="Coral">
      <a:dk1>
        <a:srgbClr val="F55E61"/>
      </a:dk1>
      <a:lt1>
        <a:srgbClr val="FFFFFF"/>
      </a:lt1>
      <a:dk2>
        <a:srgbClr val="5E696C"/>
      </a:dk2>
      <a:lt2>
        <a:srgbClr val="BFC7CA"/>
      </a:lt2>
      <a:accent1>
        <a:srgbClr val="1E2D31"/>
      </a:accent1>
      <a:accent2>
        <a:srgbClr val="273C42"/>
      </a:accent2>
      <a:accent3>
        <a:srgbClr val="83D061"/>
      </a:accent3>
      <a:accent4>
        <a:srgbClr val="F6CD4C"/>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7259</TotalTime>
  <Words>1249</Words>
  <Application>Microsoft Office PowerPoint</Application>
  <PresentationFormat>On-screen Show (16:9)</PresentationFormat>
  <Paragraphs>159</Paragraphs>
  <Slides>31</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Playfair Display</vt:lpstr>
      <vt:lpstr>Arial</vt:lpstr>
      <vt:lpstr>Leelawadee UI</vt:lpstr>
      <vt:lpstr>Wingdings</vt:lpstr>
      <vt:lpstr>SimSun</vt:lpstr>
      <vt:lpstr>Lato</vt:lpstr>
      <vt:lpstr>Coral</vt:lpstr>
      <vt:lpstr>單元一：刻板印象  Lesson 1: Stereotypes</vt:lpstr>
      <vt:lpstr>Matching game 配對挑戰</vt:lpstr>
      <vt:lpstr>Matching game 配對挑戰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First Impressions 第一印象</vt:lpstr>
      <vt:lpstr>What is a stereotype? 什麼是刻板印象？</vt:lpstr>
      <vt:lpstr>常見的刻板印象 Common stereotypes </vt:lpstr>
      <vt:lpstr>Discussion 討論</vt:lpstr>
      <vt:lpstr>刻板印象形成的原因   The formation of stereotypes</vt:lpstr>
      <vt:lpstr>PowerPoint Presentation</vt:lpstr>
      <vt:lpstr>刻板印象形成的原因   The formation of stereotypes</vt:lpstr>
      <vt:lpstr>Stereotypes seem to be bad.  However, are they useful?   刻板印象看似不好，但它有用嗎？</vt:lpstr>
      <vt:lpstr>定型觀念的正面影響 The Pros of Stereotypes</vt:lpstr>
      <vt:lpstr>定型觀念的正面影響 The Pros of Stereotypes</vt:lpstr>
      <vt:lpstr>定型觀念的負面影響 The Cons of Stereotypes</vt:lpstr>
      <vt:lpstr>PowerPoint Presentation</vt:lpstr>
      <vt:lpstr>PowerPoint Presentation</vt:lpstr>
      <vt:lpstr>定型觀念的負面影響 The Cons of Stereotypes</vt:lpstr>
      <vt:lpstr>定型觀念的負面影響 The Cons of Stereotypes</vt:lpstr>
      <vt:lpstr>Pros and cons of stereotype 刻板印象的好與壞</vt:lpstr>
      <vt:lpstr>In-class worksheet 課堂工作紙 </vt:lpstr>
      <vt:lpstr>Video Sharing 影片分享 </vt:lpstr>
      <vt:lpstr>Conclusion 總結</vt:lpstr>
      <vt:lpstr>Conclusion 總結</vt:lpstr>
      <vt:lpstr>Loving-kindness meditation 靜心祝福</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單元一：刻板印象  Lesson 1: Stereotypes</dc:title>
  <dc:creator>socsc-404</dc:creator>
  <cp:lastModifiedBy>socsc-201</cp:lastModifiedBy>
  <cp:revision>36</cp:revision>
  <dcterms:modified xsi:type="dcterms:W3CDTF">2019-05-28T02:52:03Z</dcterms:modified>
</cp:coreProperties>
</file>